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9"/>
  </p:notesMasterIdLst>
  <p:sldIdLst>
    <p:sldId id="316" r:id="rId5"/>
    <p:sldId id="333" r:id="rId6"/>
    <p:sldId id="311" r:id="rId7"/>
    <p:sldId id="330" r:id="rId8"/>
    <p:sldId id="331" r:id="rId9"/>
    <p:sldId id="320" r:id="rId10"/>
    <p:sldId id="321" r:id="rId11"/>
    <p:sldId id="325" r:id="rId12"/>
    <p:sldId id="291" r:id="rId13"/>
    <p:sldId id="322" r:id="rId14"/>
    <p:sldId id="336" r:id="rId15"/>
    <p:sldId id="324" r:id="rId16"/>
    <p:sldId id="262" r:id="rId17"/>
    <p:sldId id="317" r:id="rId18"/>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000099"/>
    <a:srgbClr val="0033CC"/>
    <a:srgbClr val="57F42C"/>
    <a:srgbClr val="A92790"/>
    <a:srgbClr val="F33E0D"/>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outlineViewPr>
    <p:cViewPr>
      <p:scale>
        <a:sx n="33" d="100"/>
        <a:sy n="33" d="100"/>
      </p:scale>
      <p:origin x="0" y="-752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74"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075"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54276"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a:latin typeface="Arial" charset="0"/>
                <a:cs typeface="Arial" charset="0"/>
              </a:defRPr>
            </a:lvl1pPr>
          </a:lstStyle>
          <a:p>
            <a:pPr>
              <a:defRPr/>
            </a:pPr>
            <a:fld id="{DC7E7FA4-F128-46AE-8264-DB7F601D848F}" type="slidenum">
              <a:rPr lang="en-US"/>
              <a:pPr>
                <a:defRPr/>
              </a:pPr>
              <a:t>‹#›</a:t>
            </a:fld>
            <a:endParaRPr lang="en-US"/>
          </a:p>
        </p:txBody>
      </p:sp>
    </p:spTree>
    <p:extLst>
      <p:ext uri="{BB962C8B-B14F-4D97-AF65-F5344CB8AC3E}">
        <p14:creationId xmlns:p14="http://schemas.microsoft.com/office/powerpoint/2010/main" val="1115950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458710"/>
            <a:ext cx="5681980" cy="4224814"/>
          </a:xfrm>
        </p:spPr>
        <p:txBody>
          <a:bodyPr/>
          <a:lstStyle/>
          <a:p>
            <a:r>
              <a:rPr lang="en-US" dirty="0"/>
              <a:t>Welcome Everyone to the Zoom Presentation of Rotary Youth Exchange District 7360</a:t>
            </a:r>
          </a:p>
          <a:p>
            <a:r>
              <a:rPr lang="en-US" dirty="0"/>
              <a:t>Will be using two terms</a:t>
            </a:r>
          </a:p>
          <a:p>
            <a:r>
              <a:rPr lang="en-US" b="1" dirty="0"/>
              <a:t>Rotary Youth Exchange </a:t>
            </a:r>
            <a:r>
              <a:rPr lang="en-US" dirty="0"/>
              <a:t>– program within Rotary in which high school students travel to and live in another country to learn the customs and daily life of the citizens of that country. There are districts and clubs within Rotary who support and sponsor each exchange student</a:t>
            </a:r>
          </a:p>
          <a:p>
            <a:endParaRPr lang="en-US" dirty="0"/>
          </a:p>
          <a:p>
            <a:r>
              <a:rPr lang="en-US" b="1" dirty="0"/>
              <a:t>Essex</a:t>
            </a:r>
            <a:r>
              <a:rPr lang="en-US" dirty="0"/>
              <a:t> stands for </a:t>
            </a:r>
            <a:r>
              <a:rPr lang="en-US" b="1" dirty="0"/>
              <a:t>Eastern States Student Exchange </a:t>
            </a:r>
            <a:r>
              <a:rPr lang="en-US" dirty="0"/>
              <a:t>and is the name of the region of which this district belongs.  It spans from Quebec Canada down through the eastern section of the US and into Bermuda.  Essex is the “parent organization” who establishes most of the rules involving Youth Exchange in our district</a:t>
            </a:r>
          </a:p>
          <a:p>
            <a:endParaRPr lang="en-US" dirty="0"/>
          </a:p>
        </p:txBody>
      </p:sp>
      <p:sp>
        <p:nvSpPr>
          <p:cNvPr id="4" name="Slide Number Placeholder 3"/>
          <p:cNvSpPr>
            <a:spLocks noGrp="1"/>
          </p:cNvSpPr>
          <p:nvPr>
            <p:ph type="sldNum" sz="quarter" idx="10"/>
          </p:nvPr>
        </p:nvSpPr>
        <p:spPr/>
        <p:txBody>
          <a:bodyPr/>
          <a:lstStyle/>
          <a:p>
            <a:pPr>
              <a:defRPr/>
            </a:pPr>
            <a:fld id="{DC7E7FA4-F128-46AE-8264-DB7F601D848F}" type="slidenum">
              <a:rPr lang="en-US" smtClean="0"/>
              <a:pPr>
                <a:defRPr/>
              </a:pPr>
              <a:t>1</a:t>
            </a:fld>
            <a:endParaRPr lang="en-US" dirty="0"/>
          </a:p>
        </p:txBody>
      </p:sp>
    </p:spTree>
    <p:extLst>
      <p:ext uri="{BB962C8B-B14F-4D97-AF65-F5344CB8AC3E}">
        <p14:creationId xmlns:p14="http://schemas.microsoft.com/office/powerpoint/2010/main" val="96081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topic for everyone.</a:t>
            </a:r>
          </a:p>
          <a:p>
            <a:endParaRPr lang="en-US" dirty="0"/>
          </a:p>
          <a:p>
            <a:r>
              <a:rPr lang="en-US" dirty="0"/>
              <a:t>Proud to say we are one of the </a:t>
            </a:r>
            <a:r>
              <a:rPr lang="en-US" b="1" dirty="0"/>
              <a:t>least expensive exchange programs </a:t>
            </a:r>
            <a:r>
              <a:rPr lang="en-US" dirty="0"/>
              <a:t>out there.  </a:t>
            </a:r>
            <a:r>
              <a:rPr lang="en-US" b="1" dirty="0"/>
              <a:t>Purpose is to create experiences </a:t>
            </a:r>
            <a:r>
              <a:rPr lang="en-US" dirty="0"/>
              <a:t>for high school students, </a:t>
            </a:r>
            <a:r>
              <a:rPr lang="en-US" b="1" dirty="0"/>
              <a:t>not make money</a:t>
            </a:r>
            <a:r>
              <a:rPr lang="en-US" dirty="0"/>
              <a:t>.</a:t>
            </a:r>
          </a:p>
          <a:p>
            <a:endParaRPr lang="en-US" dirty="0"/>
          </a:p>
          <a:p>
            <a:r>
              <a:rPr lang="en-US" b="1" dirty="0"/>
              <a:t>All funds we collect go back into the program.</a:t>
            </a:r>
          </a:p>
          <a:p>
            <a:endParaRPr lang="en-US" dirty="0"/>
          </a:p>
          <a:p>
            <a:r>
              <a:rPr lang="en-US" dirty="0"/>
              <a:t>See what the up front costs are –</a:t>
            </a:r>
            <a:r>
              <a:rPr lang="en-US" b="1" dirty="0"/>
              <a:t>first two bullets </a:t>
            </a:r>
            <a:r>
              <a:rPr lang="en-US" dirty="0"/>
              <a:t>– cost depends on </a:t>
            </a:r>
            <a:r>
              <a:rPr lang="en-US" b="1" dirty="0"/>
              <a:t>which country you choose.</a:t>
            </a:r>
          </a:p>
          <a:p>
            <a:endParaRPr lang="en-US" dirty="0"/>
          </a:p>
          <a:p>
            <a:r>
              <a:rPr lang="en-US" b="1" dirty="0"/>
              <a:t>Registration Fee </a:t>
            </a:r>
            <a:r>
              <a:rPr lang="en-US" dirty="0"/>
              <a:t>– pays for getting you registered and into the Essex Data Base and allows us to have your contact information online and track your progress through the process.  </a:t>
            </a:r>
            <a:r>
              <a:rPr lang="en-US" b="1" dirty="0"/>
              <a:t>This is non refundable</a:t>
            </a:r>
          </a:p>
          <a:p>
            <a:endParaRPr lang="en-US" dirty="0"/>
          </a:p>
          <a:p>
            <a:r>
              <a:rPr lang="en-US" dirty="0"/>
              <a:t>District Fees covers what you see here.</a:t>
            </a:r>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10</a:t>
            </a:fld>
            <a:endParaRPr lang="en-US"/>
          </a:p>
        </p:txBody>
      </p:sp>
    </p:spTree>
    <p:extLst>
      <p:ext uri="{BB962C8B-B14F-4D97-AF65-F5344CB8AC3E}">
        <p14:creationId xmlns:p14="http://schemas.microsoft.com/office/powerpoint/2010/main" val="861948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7" y="4580891"/>
            <a:ext cx="5699122" cy="3982084"/>
          </a:xfrm>
        </p:spPr>
        <p:txBody>
          <a:bodyPr/>
          <a:lstStyle/>
          <a:p>
            <a:r>
              <a:rPr lang="en-US" dirty="0"/>
              <a:t>Need to plan on supporting the student with items the host families will not provide</a:t>
            </a:r>
          </a:p>
          <a:p>
            <a:pPr marL="171450" indent="-171450">
              <a:buFont typeface="Wingdings" panose="05000000000000000000" pitchFamily="2" charset="2"/>
              <a:buChar char="§"/>
            </a:pPr>
            <a:r>
              <a:rPr lang="en-US" dirty="0"/>
              <a:t>Host families- food, lodging, family entertainment/events</a:t>
            </a:r>
          </a:p>
          <a:p>
            <a:pPr marL="171450" indent="-171450">
              <a:buFont typeface="Wingdings" panose="05000000000000000000" pitchFamily="2" charset="2"/>
              <a:buChar char="§"/>
            </a:pPr>
            <a:r>
              <a:rPr lang="en-US" dirty="0"/>
              <a:t>different countries or even families will cover different things</a:t>
            </a:r>
          </a:p>
          <a:p>
            <a:r>
              <a:rPr lang="en-US" dirty="0"/>
              <a:t>Student responsible for clothing, gifts, in some cases personal care items</a:t>
            </a:r>
          </a:p>
          <a:p>
            <a:endParaRPr lang="en-US" dirty="0"/>
          </a:p>
          <a:p>
            <a:r>
              <a:rPr lang="en-US" dirty="0"/>
              <a:t>Next two – again depending on the country </a:t>
            </a:r>
          </a:p>
          <a:p>
            <a:pPr marL="171450" indent="-171450">
              <a:buFont typeface="Wingdings" panose="05000000000000000000" pitchFamily="2" charset="2"/>
              <a:buChar char="§"/>
            </a:pPr>
            <a:r>
              <a:rPr lang="en-US" dirty="0"/>
              <a:t>ou may be required to buy local insurance (if so, you will get some money back for our insurance)</a:t>
            </a:r>
          </a:p>
          <a:p>
            <a:pPr marL="171450" indent="-171450">
              <a:buFont typeface="Wingdings" panose="05000000000000000000" pitchFamily="2" charset="2"/>
              <a:buChar char="§"/>
            </a:pPr>
            <a:r>
              <a:rPr lang="en-US" dirty="0"/>
              <a:t>Depending on your knowledge level of the language, a few countries require a camp upon arrival</a:t>
            </a:r>
          </a:p>
          <a:p>
            <a:endParaRPr lang="en-US" dirty="0"/>
          </a:p>
          <a:p>
            <a:r>
              <a:rPr lang="en-US" dirty="0"/>
              <a:t>Essex and the District do offer partial scholarships for help with travel and</a:t>
            </a:r>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11</a:t>
            </a:fld>
            <a:endParaRPr lang="en-US"/>
          </a:p>
        </p:txBody>
      </p:sp>
    </p:spTree>
    <p:extLst>
      <p:ext uri="{BB962C8B-B14F-4D97-AF65-F5344CB8AC3E}">
        <p14:creationId xmlns:p14="http://schemas.microsoft.com/office/powerpoint/2010/main" val="2592310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0789" y="4389437"/>
            <a:ext cx="5760896" cy="4224099"/>
          </a:xfrm>
        </p:spPr>
        <p:txBody>
          <a:bodyPr/>
          <a:lstStyle/>
          <a:p>
            <a:r>
              <a:rPr lang="en-US" dirty="0"/>
              <a:t>Start the process by mid to late October</a:t>
            </a:r>
          </a:p>
          <a:p>
            <a:r>
              <a:rPr lang="en-US" dirty="0"/>
              <a:t>	find sponsor club / interviewed by club</a:t>
            </a:r>
          </a:p>
          <a:p>
            <a:r>
              <a:rPr lang="en-US" dirty="0"/>
              <a:t>	name is submitted to the district as a possible candidate</a:t>
            </a:r>
          </a:p>
          <a:p>
            <a:r>
              <a:rPr lang="en-US" b="1" dirty="0"/>
              <a:t>Nov/Dec </a:t>
            </a:r>
            <a:r>
              <a:rPr lang="en-US" dirty="0"/>
              <a:t>begin the application once these steps are done.</a:t>
            </a:r>
          </a:p>
          <a:p>
            <a:r>
              <a:rPr lang="en-US" dirty="0"/>
              <a:t>	you will submit a registration fee</a:t>
            </a:r>
          </a:p>
          <a:p>
            <a:r>
              <a:rPr lang="en-US" dirty="0"/>
              <a:t>	begin the online part of the application</a:t>
            </a:r>
          </a:p>
          <a:p>
            <a:r>
              <a:rPr lang="en-US" dirty="0"/>
              <a:t>	District will register Part 1 of the application upon completion of 		the app and receipt of the fee</a:t>
            </a:r>
          </a:p>
          <a:p>
            <a:r>
              <a:rPr lang="en-US" b="1" dirty="0"/>
              <a:t>December 12 </a:t>
            </a:r>
            <a:r>
              <a:rPr lang="en-US" dirty="0"/>
              <a:t>should have completed the additional steps of the application for		interview process by district</a:t>
            </a:r>
          </a:p>
          <a:p>
            <a:r>
              <a:rPr lang="en-US" b="1" dirty="0"/>
              <a:t>Feb 1 </a:t>
            </a:r>
            <a:r>
              <a:rPr lang="en-US" dirty="0"/>
              <a:t>application must be completed to get country assignment</a:t>
            </a:r>
          </a:p>
          <a:p>
            <a:r>
              <a:rPr lang="en-US" b="1" dirty="0"/>
              <a:t>March 20-21 Outbound Orientation</a:t>
            </a:r>
            <a:r>
              <a:rPr lang="en-US" dirty="0"/>
              <a:t>.  Time for parents and students to get more 	questions answered by the volunteers</a:t>
            </a:r>
          </a:p>
          <a:p>
            <a:r>
              <a:rPr lang="en-US" b="1" dirty="0"/>
              <a:t>April 30-May 1 </a:t>
            </a:r>
            <a:r>
              <a:rPr lang="en-US" dirty="0"/>
              <a:t>District Rotary Conference learn more about Rotary and meet  	district leaders</a:t>
            </a:r>
          </a:p>
          <a:p>
            <a:r>
              <a:rPr lang="en-US" b="1" dirty="0"/>
              <a:t>August </a:t>
            </a:r>
            <a:r>
              <a:rPr lang="en-US" dirty="0"/>
              <a:t>– Leave for Exchange</a:t>
            </a:r>
          </a:p>
          <a:p>
            <a:r>
              <a:rPr lang="en-US" b="1" dirty="0"/>
              <a:t>July 2022 Rebound Picnic </a:t>
            </a:r>
            <a:r>
              <a:rPr lang="en-US" dirty="0"/>
              <a:t>where everyone gets to </a:t>
            </a:r>
            <a:r>
              <a:rPr lang="en-US" b="1" dirty="0"/>
              <a:t>meet up  and share </a:t>
            </a:r>
            <a:r>
              <a:rPr lang="en-US" dirty="0"/>
              <a:t>your experiences.  Also time for you to </a:t>
            </a:r>
            <a:r>
              <a:rPr lang="en-US" b="1" dirty="0"/>
              <a:t>offer suggestions and improvements</a:t>
            </a:r>
            <a:r>
              <a:rPr lang="en-US" dirty="0"/>
              <a:t>.</a:t>
            </a:r>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12</a:t>
            </a:fld>
            <a:endParaRPr lang="en-US"/>
          </a:p>
        </p:txBody>
      </p:sp>
    </p:spTree>
    <p:extLst>
      <p:ext uri="{BB962C8B-B14F-4D97-AF65-F5344CB8AC3E}">
        <p14:creationId xmlns:p14="http://schemas.microsoft.com/office/powerpoint/2010/main" val="3311502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02BCA0A3-FB5F-40D4-B96E-9C94622E4E08}" type="slidenum">
              <a:rPr lang="en-US" smtClean="0"/>
              <a:pPr/>
              <a:t>13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r>
              <a:rPr lang="en-US" dirty="0"/>
              <a:t>As an exchange student in another</a:t>
            </a:r>
            <a:r>
              <a:rPr lang="en-US" baseline="0" dirty="0"/>
              <a:t> country, you will meet other exchange students from all over the world.  </a:t>
            </a:r>
            <a:r>
              <a:rPr lang="en-US" baseline="0" dirty="0" err="1"/>
              <a:t>Irianna</a:t>
            </a:r>
            <a:r>
              <a:rPr lang="en-US" baseline="0" dirty="0"/>
              <a:t> shared her picture of her friends in France last year and this picture was from this last year during our Outbound Orientation.  You meet and make lifelong friends from all over the world!</a:t>
            </a:r>
            <a:endParaRPr lang="en-US" dirty="0"/>
          </a:p>
        </p:txBody>
      </p:sp>
      <p:sp>
        <p:nvSpPr>
          <p:cNvPr id="5" name="Rectangle 3">
            <a:extLst>
              <a:ext uri="{FF2B5EF4-FFF2-40B4-BE49-F238E27FC236}">
                <a16:creationId xmlns:a16="http://schemas.microsoft.com/office/drawing/2014/main" id="{019A2C5E-5408-4257-9131-C893A7D0124D}"/>
              </a:ext>
            </a:extLst>
          </p:cNvPr>
          <p:cNvSpPr txBox="1">
            <a:spLocks noChangeArrowheads="1"/>
          </p:cNvSpPr>
          <p:nvPr/>
        </p:nvSpPr>
        <p:spPr bwMode="auto">
          <a:xfrm>
            <a:off x="710247" y="4457420"/>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eaLnBrk="1" hangingPunct="1"/>
            <a:r>
              <a:rPr lang="en-US" dirty="0"/>
              <a:t>As an exchange student in another country, you will meet other exchange students from all over the world.  </a:t>
            </a:r>
            <a:r>
              <a:rPr lang="en-US" dirty="0" err="1"/>
              <a:t>Irianna</a:t>
            </a:r>
            <a:r>
              <a:rPr lang="en-US" dirty="0"/>
              <a:t> shared her picture of her friends in France last year and this picture was from this last year during our Outbound Orientation.  You meet and make lifelong friends from all over the</a:t>
            </a:r>
          </a:p>
        </p:txBody>
      </p:sp>
    </p:spTree>
    <p:extLst>
      <p:ext uri="{BB962C8B-B14F-4D97-AF65-F5344CB8AC3E}">
        <p14:creationId xmlns:p14="http://schemas.microsoft.com/office/powerpoint/2010/main" val="4207680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14</a:t>
            </a:fld>
            <a:endParaRPr lang="en-US"/>
          </a:p>
        </p:txBody>
      </p:sp>
    </p:spTree>
    <p:extLst>
      <p:ext uri="{BB962C8B-B14F-4D97-AF65-F5344CB8AC3E}">
        <p14:creationId xmlns:p14="http://schemas.microsoft.com/office/powerpoint/2010/main" val="865213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03237" y="4580135"/>
            <a:ext cx="5681980" cy="4337287"/>
          </a:xfrm>
        </p:spPr>
        <p:txBody>
          <a:bodyPr/>
          <a:lstStyle/>
          <a:p>
            <a:r>
              <a:rPr lang="en-US" dirty="0"/>
              <a:t>An </a:t>
            </a:r>
            <a:r>
              <a:rPr lang="en-US" b="1" dirty="0"/>
              <a:t>International Service organization whose motto is “Service above Self”</a:t>
            </a:r>
          </a:p>
          <a:p>
            <a:r>
              <a:rPr lang="en-US" dirty="0"/>
              <a:t>Joined with three other businessmen to see what they could “form friendships and exchange meaningful ideas”</a:t>
            </a:r>
          </a:p>
          <a:p>
            <a:r>
              <a:rPr lang="en-US" dirty="0"/>
              <a:t>Name </a:t>
            </a:r>
            <a:r>
              <a:rPr lang="en-US" b="1" dirty="0"/>
              <a:t>“Rotary” </a:t>
            </a:r>
            <a:r>
              <a:rPr lang="en-US" dirty="0"/>
              <a:t>was established because </a:t>
            </a:r>
            <a:r>
              <a:rPr lang="en-US" b="1" dirty="0"/>
              <a:t>they “rotated” their meetings </a:t>
            </a:r>
            <a:r>
              <a:rPr lang="en-US" dirty="0"/>
              <a:t>between the offices of the four members</a:t>
            </a:r>
          </a:p>
          <a:p>
            <a:r>
              <a:rPr lang="en-US" dirty="0"/>
              <a:t>Concept grew and within </a:t>
            </a:r>
            <a:r>
              <a:rPr lang="en-US" b="1" dirty="0"/>
              <a:t>16 years </a:t>
            </a:r>
            <a:r>
              <a:rPr lang="en-US" dirty="0"/>
              <a:t>there were clubs in </a:t>
            </a:r>
            <a:r>
              <a:rPr lang="en-US" b="1" dirty="0"/>
              <a:t>16 continents</a:t>
            </a:r>
          </a:p>
          <a:p>
            <a:r>
              <a:rPr lang="en-US" dirty="0"/>
              <a:t>Now a network of </a:t>
            </a:r>
            <a:r>
              <a:rPr lang="en-US" b="1" dirty="0"/>
              <a:t>1.2 million volunteers </a:t>
            </a:r>
            <a:r>
              <a:rPr lang="en-US" dirty="0"/>
              <a:t>across the world</a:t>
            </a:r>
          </a:p>
          <a:p>
            <a:r>
              <a:rPr lang="en-US" b="1" dirty="0"/>
              <a:t>On the right are some of the areas Rotary supports with their efforts;</a:t>
            </a:r>
          </a:p>
          <a:p>
            <a:r>
              <a:rPr lang="en-US" b="1" dirty="0"/>
              <a:t>Fight disease </a:t>
            </a:r>
            <a:r>
              <a:rPr lang="en-US" dirty="0"/>
              <a:t>–  in 1979 took on the challenge to </a:t>
            </a:r>
            <a:r>
              <a:rPr lang="en-US" b="1" dirty="0"/>
              <a:t>eradicate Polio </a:t>
            </a:r>
            <a:r>
              <a:rPr lang="en-US" dirty="0"/>
              <a:t>– since then over </a:t>
            </a:r>
            <a:r>
              <a:rPr lang="en-US" b="1" dirty="0"/>
              <a:t>2.5 billion people have been immunized </a:t>
            </a:r>
            <a:r>
              <a:rPr lang="en-US" dirty="0"/>
              <a:t>and it only exists in 2 countries Pakistan and Afghanistan less than 125 cases worldwide</a:t>
            </a:r>
          </a:p>
          <a:p>
            <a:r>
              <a:rPr lang="en-US" b="1" dirty="0"/>
              <a:t>Community initiatives </a:t>
            </a:r>
            <a:r>
              <a:rPr lang="en-US" dirty="0"/>
              <a:t>include </a:t>
            </a:r>
            <a:r>
              <a:rPr lang="en-US" b="1" dirty="0"/>
              <a:t>next four bullets </a:t>
            </a:r>
            <a:r>
              <a:rPr lang="en-US" dirty="0"/>
              <a:t>including such things as new water systems, teaching and supporting mothers who need basic family skills, building schools and providing educational materials and helping to create small businesses</a:t>
            </a:r>
          </a:p>
          <a:p>
            <a:r>
              <a:rPr lang="en-US" b="1" dirty="0"/>
              <a:t>Promote peace </a:t>
            </a:r>
            <a:r>
              <a:rPr lang="en-US" dirty="0"/>
              <a:t>– Claim to fame -Rotary the only charitable organization who has </a:t>
            </a:r>
            <a:r>
              <a:rPr lang="en-US" b="1" dirty="0"/>
              <a:t>a permanent seat at the United Nations </a:t>
            </a:r>
            <a:r>
              <a:rPr lang="en-US" dirty="0"/>
              <a:t>giving us a voice in world peace. Sponsor numerous peace initiatives across the world</a:t>
            </a:r>
          </a:p>
          <a:p>
            <a:r>
              <a:rPr lang="en-US" b="1" dirty="0"/>
              <a:t>This is where Rotary Youth Exchange fits into the picture</a:t>
            </a:r>
          </a:p>
          <a:p>
            <a:endParaRPr lang="en-US" dirty="0"/>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2</a:t>
            </a:fld>
            <a:endParaRPr lang="en-US" dirty="0"/>
          </a:p>
        </p:txBody>
      </p:sp>
    </p:spTree>
    <p:extLst>
      <p:ext uri="{BB962C8B-B14F-4D97-AF65-F5344CB8AC3E}">
        <p14:creationId xmlns:p14="http://schemas.microsoft.com/office/powerpoint/2010/main" val="3336673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chemeClr val="bg2">
                    <a:lumMod val="50000"/>
                  </a:schemeClr>
                </a:solidFill>
              </a:rPr>
              <a:t>A few years old, but a good quote from a form RI president that holds true today.</a:t>
            </a:r>
          </a:p>
          <a:p>
            <a:endParaRPr lang="en-US" sz="1400" dirty="0">
              <a:solidFill>
                <a:schemeClr val="bg2">
                  <a:lumMod val="50000"/>
                </a:schemeClr>
              </a:solidFill>
            </a:endParaRPr>
          </a:p>
          <a:p>
            <a:r>
              <a:rPr lang="en-US" sz="1400" dirty="0">
                <a:solidFill>
                  <a:schemeClr val="bg2">
                    <a:lumMod val="50000"/>
                  </a:schemeClr>
                </a:solidFill>
              </a:rPr>
              <a:t>By getting young adults together during high school there can be more understanding and acceptance across the world</a:t>
            </a:r>
          </a:p>
        </p:txBody>
      </p:sp>
      <p:sp>
        <p:nvSpPr>
          <p:cNvPr id="4" name="Slide Number Placeholder 3"/>
          <p:cNvSpPr>
            <a:spLocks noGrp="1"/>
          </p:cNvSpPr>
          <p:nvPr>
            <p:ph type="sldNum" sz="quarter" idx="10"/>
          </p:nvPr>
        </p:nvSpPr>
        <p:spPr/>
        <p:txBody>
          <a:bodyPr/>
          <a:lstStyle/>
          <a:p>
            <a:pPr>
              <a:defRPr/>
            </a:pPr>
            <a:fld id="{DC7E7FA4-F128-46AE-8264-DB7F601D848F}" type="slidenum">
              <a:rPr lang="en-US" smtClean="0"/>
              <a:pPr>
                <a:defRPr/>
              </a:pPr>
              <a:t>3</a:t>
            </a:fld>
            <a:endParaRPr lang="en-US" dirty="0"/>
          </a:p>
        </p:txBody>
      </p:sp>
    </p:spTree>
    <p:extLst>
      <p:ext uri="{BB962C8B-B14F-4D97-AF65-F5344CB8AC3E}">
        <p14:creationId xmlns:p14="http://schemas.microsoft.com/office/powerpoint/2010/main" val="232434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a:t>
            </a:r>
            <a:r>
              <a:rPr lang="en-US" dirty="0"/>
              <a:t>primarily to discuss the Long</a:t>
            </a:r>
            <a:r>
              <a:rPr lang="en-US" baseline="0" dirty="0"/>
              <a:t> Term Program, remiss if Short Term isn’t mentioned for those who aren’t quite ready for the Long Term</a:t>
            </a:r>
          </a:p>
          <a:p>
            <a:r>
              <a:rPr lang="en-US" baseline="0" dirty="0"/>
              <a:t>Differences listed, but also have some similarities too</a:t>
            </a:r>
            <a:endParaRPr lang="en-US" dirty="0"/>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4</a:t>
            </a:fld>
            <a:endParaRPr lang="en-US" dirty="0"/>
          </a:p>
        </p:txBody>
      </p:sp>
    </p:spTree>
    <p:extLst>
      <p:ext uri="{BB962C8B-B14F-4D97-AF65-F5344CB8AC3E}">
        <p14:creationId xmlns:p14="http://schemas.microsoft.com/office/powerpoint/2010/main" val="887591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Must receive paperwork from the club indicating they are sponsoring you</a:t>
            </a:r>
          </a:p>
          <a:p>
            <a:r>
              <a:rPr lang="en-US" b="1" dirty="0"/>
              <a:t>Representing the US </a:t>
            </a:r>
            <a:r>
              <a:rPr lang="en-US" dirty="0"/>
              <a:t>– may be the only US citizen they see – make sure behavior is how you want the people of the country to think of Americans</a:t>
            </a:r>
          </a:p>
          <a:p>
            <a:r>
              <a:rPr lang="en-US" b="1" dirty="0"/>
              <a:t>Third bullet </a:t>
            </a:r>
            <a:r>
              <a:rPr lang="en-US" dirty="0"/>
              <a:t>- pretty simple – many people involved in making the experience happen.  Need to get applications and forms in on time</a:t>
            </a:r>
          </a:p>
          <a:p>
            <a:r>
              <a:rPr lang="en-US" b="1" dirty="0"/>
              <a:t>Fourth</a:t>
            </a:r>
            <a:r>
              <a:rPr lang="en-US" dirty="0"/>
              <a:t>  </a:t>
            </a:r>
            <a:r>
              <a:rPr lang="en-US" b="1" dirty="0"/>
              <a:t>communicate</a:t>
            </a:r>
            <a:r>
              <a:rPr lang="en-US" dirty="0"/>
              <a:t> with and in front of people – (that will come with time) – ask if you have questions, call if you run into any problesms –Let us know what is going on!!</a:t>
            </a:r>
          </a:p>
          <a:p>
            <a:r>
              <a:rPr lang="en-US" b="1" dirty="0"/>
              <a:t>Age </a:t>
            </a:r>
            <a:r>
              <a:rPr lang="en-US" dirty="0"/>
              <a:t>Depending on where you go, those age limits can change.  Make sure the country you want fits your age and language requirements</a:t>
            </a:r>
          </a:p>
          <a:p>
            <a:r>
              <a:rPr lang="en-US" b="1" dirty="0"/>
              <a:t>Four D Rules </a:t>
            </a:r>
            <a:r>
              <a:rPr lang="en-US" dirty="0"/>
              <a:t> Drinking, Drug, Driving and Dating.  Dating meaning, no falling in love!</a:t>
            </a:r>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5</a:t>
            </a:fld>
            <a:endParaRPr lang="en-US" dirty="0"/>
          </a:p>
        </p:txBody>
      </p:sp>
    </p:spTree>
    <p:extLst>
      <p:ext uri="{BB962C8B-B14F-4D97-AF65-F5344CB8AC3E}">
        <p14:creationId xmlns:p14="http://schemas.microsoft.com/office/powerpoint/2010/main" val="3465344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Academics</a:t>
            </a:r>
            <a:r>
              <a:rPr lang="en-US" dirty="0"/>
              <a:t> going to school in a different country, with a different language.  It will be challenging until you get used to the language</a:t>
            </a:r>
          </a:p>
          <a:p>
            <a:r>
              <a:rPr lang="en-US" dirty="0"/>
              <a:t>Familiarity with the language is always helpful.  Some countries it is a requirement!  Don’t rule out a country if you don’t know the language </a:t>
            </a:r>
          </a:p>
          <a:p>
            <a:r>
              <a:rPr lang="en-US" b="1" dirty="0"/>
              <a:t>Extra Curricular </a:t>
            </a:r>
            <a:r>
              <a:rPr lang="en-US" dirty="0"/>
              <a:t>activities we are looking for well rounded students who can work with or lead aa team.</a:t>
            </a:r>
          </a:p>
          <a:p>
            <a:r>
              <a:rPr lang="en-US" b="1" dirty="0"/>
              <a:t>Good Character </a:t>
            </a:r>
            <a:r>
              <a:rPr lang="en-US" dirty="0"/>
              <a:t>– as we sent  earlier – you are an ambassador – we want you to make us proud.  Your behaviour will reflect on yourself, Rotary and your country</a:t>
            </a:r>
          </a:p>
          <a:p>
            <a:r>
              <a:rPr lang="en-US" dirty="0"/>
              <a:t>This will be different – if you are unable to </a:t>
            </a:r>
            <a:r>
              <a:rPr lang="en-US" b="1" dirty="0"/>
              <a:t>adapt or be flexible</a:t>
            </a:r>
            <a:r>
              <a:rPr lang="en-US" dirty="0"/>
              <a:t>, your stay will be next to impossible</a:t>
            </a:r>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6</a:t>
            </a:fld>
            <a:endParaRPr lang="en-US"/>
          </a:p>
        </p:txBody>
      </p:sp>
    </p:spTree>
    <p:extLst>
      <p:ext uri="{BB962C8B-B14F-4D97-AF65-F5344CB8AC3E}">
        <p14:creationId xmlns:p14="http://schemas.microsoft.com/office/powerpoint/2010/main" val="30701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Long Term Exchange </a:t>
            </a:r>
            <a:r>
              <a:rPr lang="en-US" dirty="0"/>
              <a:t>is an Educational exchange.  Must attend school.  </a:t>
            </a:r>
          </a:p>
          <a:p>
            <a:r>
              <a:rPr lang="en-US" dirty="0"/>
              <a:t>You will be staying with families selected by the hosting country.  All families will be vetted before a student can live with them</a:t>
            </a:r>
          </a:p>
          <a:p>
            <a:r>
              <a:rPr lang="en-US" dirty="0"/>
              <a:t>Just like a </a:t>
            </a:r>
            <a:r>
              <a:rPr lang="en-US" b="1" dirty="0"/>
              <a:t>club will sponsor you </a:t>
            </a:r>
            <a:r>
              <a:rPr lang="en-US" dirty="0"/>
              <a:t>to go, a club in the new country will be hosting you.  The expectation is that you will participate in meetings and events sponsored by the clubs.  This will usually include presentations to the club, district schools, etc.  </a:t>
            </a:r>
          </a:p>
          <a:p>
            <a:r>
              <a:rPr lang="en-US" dirty="0"/>
              <a:t>You will have </a:t>
            </a:r>
            <a:r>
              <a:rPr lang="en-US" b="1" dirty="0"/>
              <a:t>a counsellor </a:t>
            </a:r>
            <a:r>
              <a:rPr lang="en-US" dirty="0"/>
              <a:t>– someone who will act as your advocate should you have issues with your host family, school or friends.  </a:t>
            </a:r>
            <a:r>
              <a:rPr lang="en-US" b="1" dirty="0"/>
              <a:t>Receive a Stipend, </a:t>
            </a:r>
            <a:r>
              <a:rPr lang="en-US" dirty="0"/>
              <a:t>determined by hosting club</a:t>
            </a:r>
          </a:p>
          <a:p>
            <a:endParaRPr lang="en-US" dirty="0"/>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7</a:t>
            </a:fld>
            <a:endParaRPr lang="en-US"/>
          </a:p>
        </p:txBody>
      </p:sp>
    </p:spTree>
    <p:extLst>
      <p:ext uri="{BB962C8B-B14F-4D97-AF65-F5344CB8AC3E}">
        <p14:creationId xmlns:p14="http://schemas.microsoft.com/office/powerpoint/2010/main" val="3119451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Rotarians and spouses are easy to understand, but let me tell you about the ed </a:t>
            </a:r>
            <a:r>
              <a:rPr lang="en-US" b="1" dirty="0" err="1"/>
              <a:t>Rotex</a:t>
            </a:r>
            <a:r>
              <a:rPr lang="en-US" b="1" dirty="0"/>
              <a:t>.  </a:t>
            </a:r>
            <a:r>
              <a:rPr lang="en-US" dirty="0"/>
              <a:t>Students who have been abroad on exchange and then come back to help with future exchange students.</a:t>
            </a:r>
          </a:p>
          <a:p>
            <a:endParaRPr lang="en-US" dirty="0"/>
          </a:p>
          <a:p>
            <a:r>
              <a:rPr lang="en-US" dirty="0"/>
              <a:t>Like to consider Youth Exchange as a three year commitment – a year of preparation, a year abroad and then a year “giving back”.  Most love the opportunity!</a:t>
            </a:r>
          </a:p>
          <a:p>
            <a:endParaRPr lang="en-US" dirty="0"/>
          </a:p>
          <a:p>
            <a:r>
              <a:rPr lang="en-US" dirty="0"/>
              <a:t>Valuable to our program because they have lived what you are about to experience and can answer questions for you.  </a:t>
            </a:r>
          </a:p>
          <a:p>
            <a:endParaRPr lang="en-US" dirty="0"/>
          </a:p>
        </p:txBody>
      </p:sp>
      <p:sp>
        <p:nvSpPr>
          <p:cNvPr id="4" name="Slide Number Placeholder 3"/>
          <p:cNvSpPr>
            <a:spLocks noGrp="1"/>
          </p:cNvSpPr>
          <p:nvPr>
            <p:ph type="sldNum" sz="quarter" idx="5"/>
          </p:nvPr>
        </p:nvSpPr>
        <p:spPr/>
        <p:txBody>
          <a:bodyPr/>
          <a:lstStyle/>
          <a:p>
            <a:pPr>
              <a:defRPr/>
            </a:pPr>
            <a:fld id="{DC7E7FA4-F128-46AE-8264-DB7F601D848F}" type="slidenum">
              <a:rPr lang="en-US" smtClean="0"/>
              <a:pPr>
                <a:defRPr/>
              </a:pPr>
              <a:t>8</a:t>
            </a:fld>
            <a:endParaRPr lang="en-US"/>
          </a:p>
        </p:txBody>
      </p:sp>
    </p:spTree>
    <p:extLst>
      <p:ext uri="{BB962C8B-B14F-4D97-AF65-F5344CB8AC3E}">
        <p14:creationId xmlns:p14="http://schemas.microsoft.com/office/powerpoint/2010/main" val="1755380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March, you will have </a:t>
            </a:r>
            <a:r>
              <a:rPr lang="en-US" b="1" dirty="0"/>
              <a:t>a weekend long orientation </a:t>
            </a:r>
            <a:r>
              <a:rPr lang="en-US" dirty="0"/>
              <a:t>on preparing for your exchange year.  Everyone arrives Saturday morning, students and parents.  Saturday is a day of </a:t>
            </a:r>
            <a:r>
              <a:rPr lang="en-US" b="1" dirty="0"/>
              <a:t>answering final questions from everyone</a:t>
            </a:r>
            <a:r>
              <a:rPr lang="en-US" dirty="0"/>
              <a:t>..  An opportunity to hear more about the country to which you are going.  Parents leave Saturday afternoon.  Students have more training through some games and classes.  Intro speeches are given, cultural lessons explored and challenges for you all!  A busy weekend, but fun.</a:t>
            </a:r>
          </a:p>
          <a:p>
            <a:endParaRPr lang="en-US" dirty="0"/>
          </a:p>
          <a:p>
            <a:r>
              <a:rPr lang="en-US" dirty="0"/>
              <a:t>Final get together is </a:t>
            </a:r>
            <a:r>
              <a:rPr lang="en-US" b="1" dirty="0"/>
              <a:t>the District Conference</a:t>
            </a:r>
            <a:r>
              <a:rPr lang="en-US" dirty="0"/>
              <a:t>.  One last time to get together before you head off for the summer and your adventure beginning in a few months.  This year the end of April.</a:t>
            </a:r>
          </a:p>
          <a:p>
            <a:endParaRPr lang="en-US" dirty="0"/>
          </a:p>
          <a:p>
            <a:r>
              <a:rPr lang="en-US" b="1" dirty="0"/>
              <a:t>No pictures as last years </a:t>
            </a:r>
            <a:r>
              <a:rPr lang="en-US" dirty="0"/>
              <a:t>was cancelled due to the </a:t>
            </a:r>
            <a:r>
              <a:rPr lang="en-US" dirty="0" err="1"/>
              <a:t>Covid</a:t>
            </a:r>
            <a:r>
              <a:rPr lang="en-US" dirty="0"/>
              <a:t> Pandemic.  We arrive on Friday and practice for what many say is the highlight of the conference – the Youth Exchange Lunch.  All of the exchange students participate in a </a:t>
            </a:r>
            <a:r>
              <a:rPr lang="en-US" b="1" dirty="0"/>
              <a:t>“talent/appreciation” lunch program</a:t>
            </a:r>
            <a:r>
              <a:rPr lang="en-US" dirty="0"/>
              <a:t>.  So think about your talents if you are selected for the program!  Once the lunch is over, it is free time and something fun to finish out the weekend.  </a:t>
            </a:r>
          </a:p>
        </p:txBody>
      </p:sp>
      <p:sp>
        <p:nvSpPr>
          <p:cNvPr id="4" name="Slide Number Placeholder 3"/>
          <p:cNvSpPr>
            <a:spLocks noGrp="1"/>
          </p:cNvSpPr>
          <p:nvPr>
            <p:ph type="sldNum" sz="quarter" idx="10"/>
          </p:nvPr>
        </p:nvSpPr>
        <p:spPr/>
        <p:txBody>
          <a:bodyPr/>
          <a:lstStyle/>
          <a:p>
            <a:pPr>
              <a:defRPr/>
            </a:pPr>
            <a:fld id="{DC7E7FA4-F128-46AE-8264-DB7F601D848F}" type="slidenum">
              <a:rPr lang="en-US" smtClean="0"/>
              <a:pPr>
                <a:defRPr/>
              </a:pPr>
              <a:t>9</a:t>
            </a:fld>
            <a:endParaRPr lang="en-US"/>
          </a:p>
        </p:txBody>
      </p:sp>
    </p:spTree>
    <p:extLst>
      <p:ext uri="{BB962C8B-B14F-4D97-AF65-F5344CB8AC3E}">
        <p14:creationId xmlns:p14="http://schemas.microsoft.com/office/powerpoint/2010/main" val="1910890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88103"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8810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4A8668C5-3D4F-4111-8565-727DEB1C41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CC964DC-1D80-4E4E-B478-10E6CD4828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356F1E9-F62B-44CF-B7D4-1249AD58345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BB8C0DA2-DEEE-4513-8342-9889FBEFB46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C13B20CC-56AC-4ABF-9F28-8A5CBD245B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5D65446-6CCA-4DC6-9D6E-F1A8577588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B46DF30-5A72-49D7-B85C-66590F2A00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3FCD91F7-CCC4-4BA3-AD59-C78018F2BF0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C43193EC-F762-43E7-9BA3-26A333F3E32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6BD360E3-D622-4AF5-82BB-3BE9C1E8B76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417EA15B-3353-49ED-9FA7-2B61BE5750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BBFFB866-BE4C-4791-B941-0B65C9D48D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AEA3771-8709-47EE-99B3-269B9BB781E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1588" y="0"/>
            <a:ext cx="9148762" cy="6851650"/>
            <a:chOff x="1" y="0"/>
            <a:chExt cx="5763" cy="4316"/>
          </a:xfrm>
        </p:grpSpPr>
        <p:sp>
          <p:nvSpPr>
            <p:cNvPr id="87043"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7044"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7045"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39947" name="Group 6"/>
            <p:cNvGrpSpPr>
              <a:grpSpLocks/>
            </p:cNvGrpSpPr>
            <p:nvPr/>
          </p:nvGrpSpPr>
          <p:grpSpPr bwMode="auto">
            <a:xfrm>
              <a:off x="288" y="0"/>
              <a:ext cx="5098" cy="4316"/>
              <a:chOff x="288" y="0"/>
              <a:chExt cx="5098" cy="4316"/>
            </a:xfrm>
          </p:grpSpPr>
          <p:sp>
            <p:nvSpPr>
              <p:cNvPr id="87047"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48"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49"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0"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1"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2"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3"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4"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5"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6"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7"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8"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87059"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87060"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7061"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7062"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87063"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87064"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87065"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87066"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87067"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87068"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87069"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87070"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39959" name="Group 31"/>
            <p:cNvGrpSpPr>
              <a:grpSpLocks/>
            </p:cNvGrpSpPr>
            <p:nvPr/>
          </p:nvGrpSpPr>
          <p:grpSpPr bwMode="auto">
            <a:xfrm>
              <a:off x="1" y="392"/>
              <a:ext cx="5758" cy="1571"/>
              <a:chOff x="1" y="392"/>
              <a:chExt cx="5758" cy="1571"/>
            </a:xfrm>
          </p:grpSpPr>
          <p:sp>
            <p:nvSpPr>
              <p:cNvPr id="8707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8707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8707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8707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8707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87077"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87078"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87079"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87080"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mn-lt"/>
                <a:cs typeface="Arial" charset="0"/>
              </a:defRPr>
            </a:lvl1pPr>
          </a:lstStyle>
          <a:p>
            <a:pPr>
              <a:defRPr/>
            </a:pPr>
            <a:endParaRPr lang="en-US"/>
          </a:p>
        </p:txBody>
      </p:sp>
      <p:sp>
        <p:nvSpPr>
          <p:cNvPr id="87081"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mn-lt"/>
                <a:cs typeface="Arial" charset="0"/>
              </a:defRPr>
            </a:lvl1pPr>
          </a:lstStyle>
          <a:p>
            <a:pPr>
              <a:defRPr/>
            </a:pPr>
            <a:endParaRPr lang="en-US"/>
          </a:p>
        </p:txBody>
      </p:sp>
      <p:sp>
        <p:nvSpPr>
          <p:cNvPr id="87082"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mn-lt"/>
                <a:cs typeface="Arial" charset="0"/>
              </a:defRPr>
            </a:lvl1pPr>
          </a:lstStyle>
          <a:p>
            <a:pPr>
              <a:defRPr/>
            </a:pPr>
            <a:fld id="{566B8969-E7F2-478C-9C69-B3F51919C0BE}" type="slidenum">
              <a:rPr lang="en-US"/>
              <a:pPr>
                <a:defRPr/>
              </a:pPr>
              <a:t>‹#›</a:t>
            </a:fld>
            <a:endParaRPr lang="en-US"/>
          </a:p>
        </p:txBody>
      </p:sp>
      <p:sp>
        <p:nvSpPr>
          <p:cNvPr id="8708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98"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hyperlink" Target="http://www.exchangestudent.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mailto:mj1em1s@aol.com" TargetMode="External"/><Relationship Id="rId4" Type="http://schemas.openxmlformats.org/officeDocument/2006/relationships/hyperlink" Target="mailto:sach17866@yahoo.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133599"/>
          </a:xfrm>
        </p:spPr>
        <p:txBody>
          <a:bodyPr/>
          <a:lstStyle/>
          <a:p>
            <a:r>
              <a:rPr lang="en-US" b="1" dirty="0">
                <a:solidFill>
                  <a:srgbClr val="FFC000"/>
                </a:solidFill>
                <a:latin typeface="Adventurer Light SF"/>
              </a:rPr>
              <a:t>Rotary District 7360</a:t>
            </a:r>
            <a:br>
              <a:rPr lang="en-US" b="1" dirty="0">
                <a:solidFill>
                  <a:srgbClr val="FFC000"/>
                </a:solidFill>
                <a:latin typeface="Adventurer Light SF"/>
              </a:rPr>
            </a:br>
            <a:r>
              <a:rPr lang="en-US" b="1" dirty="0">
                <a:solidFill>
                  <a:srgbClr val="FFC000"/>
                </a:solidFill>
                <a:latin typeface="Adventurer Light SF"/>
              </a:rPr>
              <a:t> Youth Exchange Program</a:t>
            </a:r>
          </a:p>
        </p:txBody>
      </p:sp>
      <p:pic>
        <p:nvPicPr>
          <p:cNvPr id="6" name="Picture 3" descr="ESSEX_COLOR_1"/>
          <p:cNvPicPr>
            <a:picLocks noGrp="1" noChangeAspect="1" noChangeArrowheads="1"/>
          </p:cNvPicPr>
          <p:nvPr>
            <p:ph sz="half" idx="2"/>
          </p:nvPr>
        </p:nvPicPr>
        <p:blipFill>
          <a:blip r:embed="rId3"/>
          <a:srcRect/>
          <a:stretch>
            <a:fillRect/>
          </a:stretch>
        </p:blipFill>
        <p:spPr bwMode="auto">
          <a:xfrm>
            <a:off x="3048000" y="3886200"/>
            <a:ext cx="5630740" cy="1937704"/>
          </a:xfrm>
          <a:prstGeom prst="rect">
            <a:avLst/>
          </a:prstGeom>
          <a:noFill/>
          <a:ln w="9525">
            <a:noFill/>
            <a:miter lim="800000"/>
            <a:headEnd/>
            <a:tailEnd/>
          </a:ln>
        </p:spPr>
      </p:pic>
      <p:pic>
        <p:nvPicPr>
          <p:cNvPr id="4" name="Content Placeholder 3"/>
          <p:cNvPicPr>
            <a:picLocks noGrp="1" noChangeAspect="1"/>
          </p:cNvPicPr>
          <p:nvPr>
            <p:ph sz="half" idx="1"/>
          </p:nvPr>
        </p:nvPicPr>
        <p:blipFill>
          <a:blip r:embed="rId4" cstate="email">
            <a:extLst>
              <a:ext uri="{28A0092B-C50C-407E-A947-70E740481C1C}">
                <a14:useLocalDpi xmlns:a14="http://schemas.microsoft.com/office/drawing/2010/main" val="0"/>
              </a:ext>
            </a:extLst>
          </a:blip>
          <a:stretch>
            <a:fillRect/>
          </a:stretch>
        </p:blipFill>
        <p:spPr>
          <a:xfrm>
            <a:off x="457200" y="2362200"/>
            <a:ext cx="2590800" cy="2590800"/>
          </a:xfrm>
        </p:spPr>
      </p:pic>
    </p:spTree>
    <p:extLst>
      <p:ext uri="{BB962C8B-B14F-4D97-AF65-F5344CB8AC3E}">
        <p14:creationId xmlns:p14="http://schemas.microsoft.com/office/powerpoint/2010/main" val="3869377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FFC000"/>
                </a:solidFill>
                <a:latin typeface="Adventurer Light SF"/>
              </a:rPr>
              <a:t>Financial Considerations</a:t>
            </a:r>
          </a:p>
        </p:txBody>
      </p:sp>
      <p:sp>
        <p:nvSpPr>
          <p:cNvPr id="3" name="Content Placeholder 2"/>
          <p:cNvSpPr>
            <a:spLocks noGrp="1"/>
          </p:cNvSpPr>
          <p:nvPr>
            <p:ph idx="1"/>
          </p:nvPr>
        </p:nvSpPr>
        <p:spPr>
          <a:xfrm>
            <a:off x="457200" y="1295400"/>
            <a:ext cx="8229600" cy="4530725"/>
          </a:xfrm>
        </p:spPr>
        <p:txBody>
          <a:bodyPr/>
          <a:lstStyle/>
          <a:p>
            <a:r>
              <a:rPr lang="en-US" dirty="0"/>
              <a:t>Round Trip Airfare</a:t>
            </a:r>
          </a:p>
          <a:p>
            <a:r>
              <a:rPr lang="en-US" dirty="0"/>
              <a:t>Passport, Visa, and Related Expenses</a:t>
            </a:r>
          </a:p>
          <a:p>
            <a:r>
              <a:rPr lang="en-US" dirty="0"/>
              <a:t>Initial Registration Fee  ($50.00)</a:t>
            </a:r>
          </a:p>
          <a:p>
            <a:r>
              <a:rPr lang="en-US" dirty="0"/>
              <a:t>Application Fee ($2250) which covers the following:</a:t>
            </a:r>
          </a:p>
          <a:p>
            <a:pPr lvl="1"/>
            <a:r>
              <a:rPr lang="en-US" dirty="0"/>
              <a:t>Medical Insurance</a:t>
            </a:r>
          </a:p>
          <a:p>
            <a:pPr lvl="1"/>
            <a:r>
              <a:rPr lang="en-US" dirty="0"/>
              <a:t>Orientation Expenses</a:t>
            </a:r>
          </a:p>
          <a:p>
            <a:pPr lvl="1"/>
            <a:r>
              <a:rPr lang="en-US" dirty="0"/>
              <a:t>Essex Fees</a:t>
            </a:r>
          </a:p>
          <a:p>
            <a:pPr lvl="1"/>
            <a:r>
              <a:rPr lang="en-US" dirty="0"/>
              <a:t>Travel Agency Fee</a:t>
            </a:r>
          </a:p>
          <a:p>
            <a:pPr lvl="1"/>
            <a:r>
              <a:rPr lang="en-US" dirty="0"/>
              <a:t>Pins</a:t>
            </a:r>
          </a:p>
        </p:txBody>
      </p:sp>
    </p:spTree>
    <p:extLst>
      <p:ext uri="{BB962C8B-B14F-4D97-AF65-F5344CB8AC3E}">
        <p14:creationId xmlns:p14="http://schemas.microsoft.com/office/powerpoint/2010/main" val="1389035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3725"/>
            <a:ext cx="8229600" cy="1139825"/>
          </a:xfrm>
        </p:spPr>
        <p:txBody>
          <a:bodyPr/>
          <a:lstStyle/>
          <a:p>
            <a:r>
              <a:rPr lang="en-US" b="1" dirty="0">
                <a:solidFill>
                  <a:srgbClr val="FFC000"/>
                </a:solidFill>
                <a:latin typeface="Adventurer Light SF"/>
              </a:rPr>
              <a:t>More Financial Information</a:t>
            </a:r>
            <a:r>
              <a:rPr lang="en-US" dirty="0"/>
              <a:t>	</a:t>
            </a:r>
            <a:br>
              <a:rPr lang="en-US" dirty="0"/>
            </a:br>
            <a:endParaRPr lang="en-US" dirty="0"/>
          </a:p>
        </p:txBody>
      </p:sp>
      <p:sp>
        <p:nvSpPr>
          <p:cNvPr id="3" name="Content Placeholder 2"/>
          <p:cNvSpPr>
            <a:spLocks noGrp="1"/>
          </p:cNvSpPr>
          <p:nvPr>
            <p:ph idx="1"/>
          </p:nvPr>
        </p:nvSpPr>
        <p:spPr>
          <a:xfrm>
            <a:off x="457200" y="1600200"/>
            <a:ext cx="8229600" cy="4094162"/>
          </a:xfrm>
        </p:spPr>
        <p:txBody>
          <a:bodyPr/>
          <a:lstStyle/>
          <a:p>
            <a:r>
              <a:rPr lang="en-US" sz="3600" dirty="0"/>
              <a:t>Personal Items</a:t>
            </a:r>
          </a:p>
          <a:p>
            <a:r>
              <a:rPr lang="en-US" sz="3600" dirty="0"/>
              <a:t>Hosting District Insurance?</a:t>
            </a:r>
          </a:p>
          <a:p>
            <a:r>
              <a:rPr lang="en-US" sz="3600" dirty="0"/>
              <a:t>Language Camp?</a:t>
            </a:r>
          </a:p>
          <a:p>
            <a:r>
              <a:rPr lang="en-US" sz="3600" dirty="0"/>
              <a:t>Host Club Allowance</a:t>
            </a:r>
          </a:p>
          <a:p>
            <a:r>
              <a:rPr lang="en-US" sz="3600" dirty="0"/>
              <a:t>Scholarships</a:t>
            </a:r>
          </a:p>
          <a:p>
            <a:pPr lvl="1"/>
            <a:r>
              <a:rPr lang="en-US" sz="3200" dirty="0"/>
              <a:t>Assistance for travel and fees</a:t>
            </a:r>
          </a:p>
        </p:txBody>
      </p:sp>
    </p:spTree>
    <p:extLst>
      <p:ext uri="{BB962C8B-B14F-4D97-AF65-F5344CB8AC3E}">
        <p14:creationId xmlns:p14="http://schemas.microsoft.com/office/powerpoint/2010/main" val="3899291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solidFill>
                  <a:srgbClr val="FFC000"/>
                </a:solidFill>
                <a:latin typeface="Adventurer Light SF"/>
              </a:rPr>
              <a:t>Important Dates</a:t>
            </a:r>
            <a:br>
              <a:rPr lang="en-US" b="1" dirty="0">
                <a:solidFill>
                  <a:srgbClr val="FFC000"/>
                </a:solidFill>
                <a:latin typeface="Adventurer Light SF"/>
              </a:rPr>
            </a:br>
            <a:r>
              <a:rPr lang="en-US" sz="2400" b="1" dirty="0">
                <a:solidFill>
                  <a:srgbClr val="FFC000"/>
                </a:solidFill>
                <a:latin typeface="Adventurer Light SF"/>
              </a:rPr>
              <a:t>for Outbound Students</a:t>
            </a:r>
          </a:p>
        </p:txBody>
      </p:sp>
      <p:sp>
        <p:nvSpPr>
          <p:cNvPr id="8" name="Content Placeholder 7"/>
          <p:cNvSpPr>
            <a:spLocks noGrp="1"/>
          </p:cNvSpPr>
          <p:nvPr>
            <p:ph idx="1"/>
          </p:nvPr>
        </p:nvSpPr>
        <p:spPr>
          <a:xfrm>
            <a:off x="457200" y="1600200"/>
            <a:ext cx="8458200" cy="4876800"/>
          </a:xfrm>
        </p:spPr>
        <p:txBody>
          <a:bodyPr/>
          <a:lstStyle/>
          <a:p>
            <a:r>
              <a:rPr lang="en-US" sz="2800" dirty="0">
                <a:solidFill>
                  <a:srgbClr val="FFC000"/>
                </a:solidFill>
              </a:rPr>
              <a:t>November		  </a:t>
            </a:r>
            <a:r>
              <a:rPr lang="en-US" sz="2800" dirty="0"/>
              <a:t>Deadline to Submit 			                 Part 1 of Application</a:t>
            </a:r>
          </a:p>
          <a:p>
            <a:r>
              <a:rPr lang="en-US" sz="2800" dirty="0">
                <a:solidFill>
                  <a:srgbClr val="FFC000"/>
                </a:solidFill>
              </a:rPr>
              <a:t>Early December 	  </a:t>
            </a:r>
            <a:r>
              <a:rPr lang="en-US" sz="2800" dirty="0"/>
              <a:t>District Interviews</a:t>
            </a:r>
          </a:p>
          <a:p>
            <a:r>
              <a:rPr lang="en-US" sz="2800" dirty="0">
                <a:solidFill>
                  <a:srgbClr val="FFC000"/>
                </a:solidFill>
              </a:rPr>
              <a:t>Late December 	  </a:t>
            </a:r>
            <a:r>
              <a:rPr lang="en-US" sz="2800" dirty="0"/>
              <a:t>Deadline to Submit 					    Part 2 of Application </a:t>
            </a:r>
          </a:p>
          <a:p>
            <a:r>
              <a:rPr lang="en-US" sz="2800" dirty="0">
                <a:solidFill>
                  <a:srgbClr val="FFC000"/>
                </a:solidFill>
              </a:rPr>
              <a:t>February, 2025 		   </a:t>
            </a:r>
            <a:r>
              <a:rPr lang="en-US" sz="2800" dirty="0"/>
              <a:t>Winter Picnic </a:t>
            </a:r>
          </a:p>
          <a:p>
            <a:r>
              <a:rPr lang="en-US" sz="2800" dirty="0">
                <a:solidFill>
                  <a:srgbClr val="FFC000"/>
                </a:solidFill>
              </a:rPr>
              <a:t>March, 2025 			   </a:t>
            </a:r>
            <a:r>
              <a:rPr lang="en-US" sz="2800" dirty="0"/>
              <a:t>OB</a:t>
            </a:r>
            <a:r>
              <a:rPr lang="en-US" sz="2800" dirty="0">
                <a:solidFill>
                  <a:srgbClr val="FFC000"/>
                </a:solidFill>
              </a:rPr>
              <a:t> </a:t>
            </a:r>
            <a:r>
              <a:rPr lang="en-US" sz="2800" dirty="0"/>
              <a:t>Orientation</a:t>
            </a:r>
          </a:p>
          <a:p>
            <a:r>
              <a:rPr lang="en-US" sz="2800" dirty="0">
                <a:solidFill>
                  <a:srgbClr val="FFC000"/>
                </a:solidFill>
              </a:rPr>
              <a:t>August, 2025</a:t>
            </a:r>
            <a:r>
              <a:rPr lang="en-US" sz="2800" dirty="0"/>
              <a:t>		   Leave for Exchange</a:t>
            </a:r>
          </a:p>
          <a:p>
            <a:r>
              <a:rPr lang="en-US" sz="2800" dirty="0">
                <a:solidFill>
                  <a:srgbClr val="FFC000"/>
                </a:solidFill>
              </a:rPr>
              <a:t>July, 2025</a:t>
            </a:r>
            <a:r>
              <a:rPr lang="en-US" sz="2800" dirty="0"/>
              <a:t>	          “Rebound” Picnic”</a:t>
            </a:r>
          </a:p>
          <a:p>
            <a:endParaRPr lang="en-US" sz="1100" dirty="0"/>
          </a:p>
          <a:p>
            <a:pPr marL="0" indent="0">
              <a:buNone/>
            </a:pPr>
            <a:r>
              <a:rPr lang="en-US" sz="2800" dirty="0">
                <a:solidFill>
                  <a:srgbClr val="FFC000"/>
                </a:solidFill>
              </a:rPr>
              <a:t>               </a:t>
            </a:r>
            <a:endParaRPr lang="en-US" sz="2800" dirty="0"/>
          </a:p>
        </p:txBody>
      </p:sp>
    </p:spTree>
    <p:extLst>
      <p:ext uri="{BB962C8B-B14F-4D97-AF65-F5344CB8AC3E}">
        <p14:creationId xmlns:p14="http://schemas.microsoft.com/office/powerpoint/2010/main" val="1589834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TextBox 2"/>
          <p:cNvSpPr txBox="1">
            <a:spLocks noChangeArrowheads="1"/>
          </p:cNvSpPr>
          <p:nvPr/>
        </p:nvSpPr>
        <p:spPr bwMode="auto">
          <a:xfrm>
            <a:off x="457200" y="274638"/>
            <a:ext cx="8229600" cy="792162"/>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normAutofit/>
          </a:bodyPr>
          <a:lstStyle/>
          <a:p>
            <a:pPr algn="ctr" eaLnBrk="0" hangingPunct="0">
              <a:spcAft>
                <a:spcPts val="600"/>
              </a:spcAft>
            </a:pPr>
            <a:r>
              <a:rPr lang="en-US" sz="4400" b="1" dirty="0">
                <a:solidFill>
                  <a:srgbClr val="FFC000"/>
                </a:solidFill>
                <a:effectLst>
                  <a:outerShdw blurRad="38100" dist="38100" dir="2700000" algn="tl">
                    <a:srgbClr val="000000"/>
                  </a:outerShdw>
                </a:effectLst>
                <a:latin typeface="+mj-lt"/>
                <a:ea typeface="+mj-ea"/>
                <a:cs typeface="+mj-cs"/>
              </a:rPr>
              <a:t>we are the world</a:t>
            </a:r>
          </a:p>
        </p:txBody>
      </p:sp>
      <p:sp>
        <p:nvSpPr>
          <p:cNvPr id="135" name="Text Placeholder 2">
            <a:extLst>
              <a:ext uri="{FF2B5EF4-FFF2-40B4-BE49-F238E27FC236}">
                <a16:creationId xmlns:a16="http://schemas.microsoft.com/office/drawing/2014/main" id="{241CE2CA-DBF3-4DCA-BA74-17601F5BF1BF}"/>
              </a:ext>
            </a:extLst>
          </p:cNvPr>
          <p:cNvSpPr>
            <a:spLocks noGrp="1"/>
          </p:cNvSpPr>
          <p:nvPr>
            <p:ph type="body" idx="1"/>
          </p:nvPr>
        </p:nvSpPr>
        <p:spPr>
          <a:xfrm>
            <a:off x="457200" y="1535113"/>
            <a:ext cx="4040188" cy="639762"/>
          </a:xfrm>
        </p:spPr>
        <p:txBody>
          <a:bodyPr/>
          <a:lstStyle/>
          <a:p>
            <a:endParaRPr lang="en-US" dirty="0"/>
          </a:p>
        </p:txBody>
      </p:sp>
      <p:pic>
        <p:nvPicPr>
          <p:cNvPr id="4" name="Picture 3" descr="A group of people standing in front of a crowd posing for the camera&#10;&#10;Description automatically generated">
            <a:extLst>
              <a:ext uri="{FF2B5EF4-FFF2-40B4-BE49-F238E27FC236}">
                <a16:creationId xmlns:a16="http://schemas.microsoft.com/office/drawing/2014/main" id="{A3C8AE09-A831-40D1-86A8-6A22856D13BD}"/>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l="14161" r="9152"/>
          <a:stretch/>
        </p:blipFill>
        <p:spPr>
          <a:xfrm>
            <a:off x="438149" y="1295401"/>
            <a:ext cx="4040188" cy="4419600"/>
          </a:xfrm>
          <a:prstGeom prst="rect">
            <a:avLst/>
          </a:prstGeom>
          <a:noFill/>
          <a:ln w="88900">
            <a:solidFill>
              <a:srgbClr val="FFFFFF"/>
            </a:solidFill>
            <a:miter lim="800000"/>
          </a:ln>
        </p:spPr>
      </p:pic>
      <p:sp>
        <p:nvSpPr>
          <p:cNvPr id="137" name="Text Placeholder 4">
            <a:extLst>
              <a:ext uri="{FF2B5EF4-FFF2-40B4-BE49-F238E27FC236}">
                <a16:creationId xmlns:a16="http://schemas.microsoft.com/office/drawing/2014/main" id="{52184A2C-D881-4CED-B087-8AEDE56DC5FF}"/>
              </a:ext>
            </a:extLst>
          </p:cNvPr>
          <p:cNvSpPr>
            <a:spLocks noGrp="1"/>
          </p:cNvSpPr>
          <p:nvPr>
            <p:ph type="body" sz="quarter" idx="3"/>
          </p:nvPr>
        </p:nvSpPr>
        <p:spPr>
          <a:xfrm>
            <a:off x="4645025" y="1535113"/>
            <a:ext cx="4041775" cy="639762"/>
          </a:xfrm>
        </p:spPr>
        <p:txBody>
          <a:bodyPr/>
          <a:lstStyle/>
          <a:p>
            <a:endParaRPr lang="en-US"/>
          </a:p>
        </p:txBody>
      </p:sp>
      <p:pic>
        <p:nvPicPr>
          <p:cNvPr id="2" name="Picture 1"/>
          <p:cNvPicPr>
            <a:picLocks noChangeAspect="1"/>
          </p:cNvPicPr>
          <p:nvPr/>
        </p:nvPicPr>
        <p:blipFill rotWithShape="1">
          <a:blip r:embed="rId4" cstate="email">
            <a:extLst>
              <a:ext uri="{28A0092B-C50C-407E-A947-70E740481C1C}">
                <a14:useLocalDpi xmlns:a14="http://schemas.microsoft.com/office/drawing/2010/main" val="0"/>
              </a:ext>
            </a:extLst>
          </a:blip>
          <a:srcRect l="10787" r="20935" b="1"/>
          <a:stretch/>
        </p:blipFill>
        <p:spPr>
          <a:xfrm rot="21600000">
            <a:off x="4792662" y="1219200"/>
            <a:ext cx="4041775" cy="4532040"/>
          </a:xfrm>
          <a:prstGeom prst="rect">
            <a:avLst/>
          </a:prstGeom>
          <a:no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DBFE9447-38DA-4117-8791-7F31CE58C08D}"/>
              </a:ext>
            </a:extLst>
          </p:cNvPr>
          <p:cNvSpPr txBox="1"/>
          <p:nvPr/>
        </p:nvSpPr>
        <p:spPr>
          <a:xfrm>
            <a:off x="1828800" y="5775882"/>
            <a:ext cx="1905000" cy="369332"/>
          </a:xfrm>
          <a:prstGeom prst="rect">
            <a:avLst/>
          </a:prstGeom>
          <a:noFill/>
        </p:spPr>
        <p:txBody>
          <a:bodyPr wrap="square" rtlCol="0">
            <a:spAutoFit/>
          </a:bodyPr>
          <a:lstStyle/>
          <a:p>
            <a:r>
              <a:rPr lang="en-US" dirty="0">
                <a:solidFill>
                  <a:srgbClr val="FFC000"/>
                </a:solidFill>
                <a:latin typeface="+mj-lt"/>
              </a:rPr>
              <a:t>France</a:t>
            </a:r>
          </a:p>
        </p:txBody>
      </p:sp>
      <p:sp>
        <p:nvSpPr>
          <p:cNvPr id="7" name="TextBox 6">
            <a:extLst>
              <a:ext uri="{FF2B5EF4-FFF2-40B4-BE49-F238E27FC236}">
                <a16:creationId xmlns:a16="http://schemas.microsoft.com/office/drawing/2014/main" id="{A4DED971-7A66-4E2D-B039-FE1DCFF101A2}"/>
              </a:ext>
            </a:extLst>
          </p:cNvPr>
          <p:cNvSpPr txBox="1"/>
          <p:nvPr/>
        </p:nvSpPr>
        <p:spPr>
          <a:xfrm>
            <a:off x="6553200" y="5777484"/>
            <a:ext cx="762000" cy="369332"/>
          </a:xfrm>
          <a:prstGeom prst="rect">
            <a:avLst/>
          </a:prstGeom>
          <a:noFill/>
        </p:spPr>
        <p:txBody>
          <a:bodyPr wrap="square" rtlCol="0">
            <a:spAutoFit/>
          </a:bodyPr>
          <a:lstStyle/>
          <a:p>
            <a:r>
              <a:rPr lang="en-US" dirty="0">
                <a:solidFill>
                  <a:srgbClr val="FFC000"/>
                </a:solidFill>
                <a:latin typeface="+mj-lt"/>
              </a:rPr>
              <a:t>US</a:t>
            </a:r>
            <a:r>
              <a:rPr lang="en-US" dirty="0">
                <a:solidFill>
                  <a:srgbClr val="FFC000"/>
                </a:solidFill>
              </a:rPr>
              <a:t>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1692275"/>
            <a:ext cx="7772400" cy="1736725"/>
          </a:xfrm>
        </p:spPr>
        <p:txBody>
          <a:bodyPr/>
          <a:lstStyle/>
          <a:p>
            <a:r>
              <a:rPr lang="en-US" dirty="0">
                <a:solidFill>
                  <a:srgbClr val="FFC000"/>
                </a:solidFill>
                <a:latin typeface="Adventurer Light SF"/>
              </a:rPr>
              <a:t>For More Information, Including the Application:</a:t>
            </a:r>
          </a:p>
        </p:txBody>
      </p:sp>
      <p:sp>
        <p:nvSpPr>
          <p:cNvPr id="3" name="Subtitle 2"/>
          <p:cNvSpPr>
            <a:spLocks noGrp="1"/>
          </p:cNvSpPr>
          <p:nvPr>
            <p:ph type="subTitle" sz="quarter" idx="1"/>
          </p:nvPr>
        </p:nvSpPr>
        <p:spPr>
          <a:xfrm>
            <a:off x="381000" y="3429000"/>
            <a:ext cx="8382000" cy="2743200"/>
          </a:xfrm>
        </p:spPr>
        <p:txBody>
          <a:bodyPr/>
          <a:lstStyle/>
          <a:p>
            <a:endParaRPr lang="en-US" dirty="0">
              <a:hlinkClick r:id="rId3"/>
            </a:endParaRPr>
          </a:p>
          <a:p>
            <a:r>
              <a:rPr lang="en-US" dirty="0">
                <a:hlinkClick r:id="rId3"/>
              </a:rPr>
              <a:t>www.exchangestudent.org</a:t>
            </a:r>
            <a:r>
              <a:rPr lang="en-US" dirty="0"/>
              <a:t> </a:t>
            </a:r>
            <a:endParaRPr lang="en-US" sz="2800" dirty="0"/>
          </a:p>
          <a:p>
            <a:endParaRPr lang="en-US" sz="2400" dirty="0"/>
          </a:p>
          <a:p>
            <a:endParaRPr lang="en-US" sz="1200" dirty="0"/>
          </a:p>
          <a:p>
            <a:r>
              <a:rPr lang="en-US" sz="2400" dirty="0"/>
              <a:t>Isaac Fisher  </a:t>
            </a:r>
            <a:r>
              <a:rPr lang="en-US" sz="2400" dirty="0">
                <a:hlinkClick r:id="rId4"/>
              </a:rPr>
              <a:t>sach17866@yahoo.com</a:t>
            </a:r>
            <a:endParaRPr lang="en-US" sz="2400" dirty="0"/>
          </a:p>
          <a:p>
            <a:pPr>
              <a:lnSpc>
                <a:spcPct val="150000"/>
              </a:lnSpc>
            </a:pPr>
            <a:r>
              <a:rPr lang="en-US" sz="2400" dirty="0"/>
              <a:t>Mary Jane Smith </a:t>
            </a:r>
            <a:r>
              <a:rPr lang="en-US" sz="2400" dirty="0">
                <a:hlinkClick r:id="rId5"/>
              </a:rPr>
              <a:t>mj1em1s@aol.com</a:t>
            </a:r>
            <a:r>
              <a:rPr lang="en-US" sz="2400" dirty="0"/>
              <a:t> </a:t>
            </a:r>
          </a:p>
        </p:txBody>
      </p:sp>
      <p:sp>
        <p:nvSpPr>
          <p:cNvPr id="4" name="TextBox 3">
            <a:extLst>
              <a:ext uri="{FF2B5EF4-FFF2-40B4-BE49-F238E27FC236}">
                <a16:creationId xmlns:a16="http://schemas.microsoft.com/office/drawing/2014/main" id="{826C9256-0AF5-4639-BEE1-1D098AE09038}"/>
              </a:ext>
            </a:extLst>
          </p:cNvPr>
          <p:cNvSpPr txBox="1"/>
          <p:nvPr/>
        </p:nvSpPr>
        <p:spPr>
          <a:xfrm>
            <a:off x="1752600" y="381000"/>
            <a:ext cx="5181600" cy="1200329"/>
          </a:xfrm>
          <a:prstGeom prst="rect">
            <a:avLst/>
          </a:prstGeom>
          <a:noFill/>
        </p:spPr>
        <p:txBody>
          <a:bodyPr wrap="square" rtlCol="0">
            <a:spAutoFit/>
          </a:bodyPr>
          <a:lstStyle/>
          <a:p>
            <a:r>
              <a:rPr lang="en-US" sz="7200" dirty="0">
                <a:solidFill>
                  <a:srgbClr val="FFC000"/>
                </a:solidFill>
                <a:effectLst>
                  <a:outerShdw blurRad="38100" dist="38100" dir="2700000" algn="tl">
                    <a:srgbClr val="000000"/>
                  </a:outerShdw>
                </a:effectLst>
                <a:latin typeface="Adventurer Light SF"/>
                <a:ea typeface="+mj-ea"/>
                <a:cs typeface="+mj-cs"/>
              </a:rPr>
              <a:t>   </a:t>
            </a:r>
          </a:p>
        </p:txBody>
      </p:sp>
    </p:spTree>
    <p:extLst>
      <p:ext uri="{BB962C8B-B14F-4D97-AF65-F5344CB8AC3E}">
        <p14:creationId xmlns:p14="http://schemas.microsoft.com/office/powerpoint/2010/main" val="173887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CB8C4-69D5-4796-8B2B-A12B04A7725C}"/>
              </a:ext>
            </a:extLst>
          </p:cNvPr>
          <p:cNvSpPr>
            <a:spLocks noGrp="1"/>
          </p:cNvSpPr>
          <p:nvPr>
            <p:ph type="title"/>
          </p:nvPr>
        </p:nvSpPr>
        <p:spPr>
          <a:xfrm>
            <a:off x="457200" y="252646"/>
            <a:ext cx="8229600" cy="1423754"/>
          </a:xfrm>
        </p:spPr>
        <p:txBody>
          <a:bodyPr/>
          <a:lstStyle/>
          <a:p>
            <a:r>
              <a:rPr lang="en-US" sz="4800" b="1" dirty="0">
                <a:solidFill>
                  <a:srgbClr val="FFC000"/>
                </a:solidFill>
                <a:latin typeface="Adventurer Light SF"/>
              </a:rPr>
              <a:t>What is Rotary</a:t>
            </a:r>
            <a:br>
              <a:rPr lang="en-US" sz="4800" b="1" dirty="0">
                <a:solidFill>
                  <a:srgbClr val="FFC000"/>
                </a:solidFill>
                <a:latin typeface="Adventurer Light SF"/>
              </a:rPr>
            </a:br>
            <a:r>
              <a:rPr lang="en-US" sz="4800" b="1" dirty="0">
                <a:solidFill>
                  <a:srgbClr val="FFC000"/>
                </a:solidFill>
                <a:latin typeface="Adventurer Light SF"/>
              </a:rPr>
              <a:t>“</a:t>
            </a:r>
            <a:r>
              <a:rPr lang="en-US" sz="3600" b="1" dirty="0">
                <a:solidFill>
                  <a:srgbClr val="FFC000"/>
                </a:solidFill>
                <a:latin typeface="Adventurer Light SF"/>
              </a:rPr>
              <a:t>Service Above Self”</a:t>
            </a:r>
          </a:p>
        </p:txBody>
      </p:sp>
      <p:sp>
        <p:nvSpPr>
          <p:cNvPr id="3" name="Content Placeholder 2">
            <a:extLst>
              <a:ext uri="{FF2B5EF4-FFF2-40B4-BE49-F238E27FC236}">
                <a16:creationId xmlns:a16="http://schemas.microsoft.com/office/drawing/2014/main" id="{768AE1B5-D550-4CAB-889A-12B99C37B2AD}"/>
              </a:ext>
            </a:extLst>
          </p:cNvPr>
          <p:cNvSpPr>
            <a:spLocks noGrp="1"/>
          </p:cNvSpPr>
          <p:nvPr>
            <p:ph sz="half" idx="1"/>
          </p:nvPr>
        </p:nvSpPr>
        <p:spPr>
          <a:xfrm>
            <a:off x="394314" y="1752600"/>
            <a:ext cx="4087428" cy="4683125"/>
          </a:xfrm>
          <a:ln w="28575">
            <a:noFill/>
          </a:ln>
          <a:scene3d>
            <a:camera prst="orthographicFront"/>
            <a:lightRig rig="threePt" dir="t"/>
          </a:scene3d>
          <a:sp3d prstMaterial="translucentPowder"/>
        </p:spPr>
        <p:txBody>
          <a:bodyPr/>
          <a:lstStyle/>
          <a:p>
            <a:pPr>
              <a:buFont typeface="Wingdings" panose="05000000000000000000" pitchFamily="2" charset="2"/>
              <a:buChar char="§"/>
            </a:pPr>
            <a:r>
              <a:rPr lang="en-US" dirty="0">
                <a:solidFill>
                  <a:schemeClr val="tx2"/>
                </a:solidFill>
                <a:effectLst/>
                <a:latin typeface="Open Sans"/>
              </a:rPr>
              <a:t>Founded in in Chicago 1905 by Paul Harris</a:t>
            </a:r>
          </a:p>
          <a:p>
            <a:pPr>
              <a:buFont typeface="Wingdings" panose="05000000000000000000" pitchFamily="2" charset="2"/>
              <a:buChar char="§"/>
            </a:pPr>
            <a:r>
              <a:rPr lang="en-US" dirty="0">
                <a:solidFill>
                  <a:schemeClr val="tx2"/>
                </a:solidFill>
                <a:effectLst/>
                <a:latin typeface="Open Sans"/>
              </a:rPr>
              <a:t>“Rotated” Meetings</a:t>
            </a:r>
          </a:p>
          <a:p>
            <a:pPr>
              <a:buFont typeface="Wingdings" panose="05000000000000000000" pitchFamily="2" charset="2"/>
              <a:buChar char="§"/>
            </a:pPr>
            <a:r>
              <a:rPr lang="en-US" dirty="0">
                <a:solidFill>
                  <a:schemeClr val="tx2"/>
                </a:solidFill>
                <a:effectLst/>
                <a:latin typeface="Open Sans"/>
              </a:rPr>
              <a:t>In six continents within 16 years</a:t>
            </a:r>
          </a:p>
          <a:p>
            <a:pPr>
              <a:buFont typeface="Wingdings" panose="05000000000000000000" pitchFamily="2" charset="2"/>
              <a:buChar char="§"/>
            </a:pPr>
            <a:r>
              <a:rPr lang="en-US" b="0" i="0" dirty="0">
                <a:solidFill>
                  <a:schemeClr val="tx2"/>
                </a:solidFill>
                <a:effectLst/>
                <a:latin typeface="Open Sans"/>
              </a:rPr>
              <a:t>Rotary is a global network of 1.2 million</a:t>
            </a:r>
          </a:p>
          <a:p>
            <a:pPr>
              <a:buFont typeface="Wingdings" panose="05000000000000000000" pitchFamily="2" charset="2"/>
              <a:buChar char="§"/>
            </a:pPr>
            <a:r>
              <a:rPr lang="en-US" dirty="0">
                <a:solidFill>
                  <a:schemeClr val="tx2"/>
                </a:solidFill>
                <a:effectLst/>
                <a:latin typeface="Open Sans"/>
              </a:rPr>
              <a:t>Record over 16 million volunteer hours yearly</a:t>
            </a:r>
            <a:endParaRPr lang="en-US" b="0" i="0" dirty="0">
              <a:solidFill>
                <a:schemeClr val="tx2"/>
              </a:solidFill>
              <a:effectLst/>
              <a:latin typeface="Open Sans"/>
            </a:endParaRPr>
          </a:p>
          <a:p>
            <a:pPr>
              <a:buFont typeface="Wingdings" panose="05000000000000000000" pitchFamily="2" charset="2"/>
              <a:buChar char="§"/>
            </a:pPr>
            <a:endParaRPr lang="en-US" dirty="0">
              <a:solidFill>
                <a:schemeClr val="tx2"/>
              </a:solidFill>
              <a:effectLst/>
              <a:latin typeface="Open Sans"/>
            </a:endParaRPr>
          </a:p>
          <a:p>
            <a:pPr marL="0" indent="0">
              <a:buNone/>
            </a:pPr>
            <a:endParaRPr lang="en-US" dirty="0"/>
          </a:p>
        </p:txBody>
      </p:sp>
      <p:sp>
        <p:nvSpPr>
          <p:cNvPr id="4" name="Content Placeholder 3">
            <a:extLst>
              <a:ext uri="{FF2B5EF4-FFF2-40B4-BE49-F238E27FC236}">
                <a16:creationId xmlns:a16="http://schemas.microsoft.com/office/drawing/2014/main" id="{7D1D20D1-C07B-45AC-A88E-A41D4733C86A}"/>
              </a:ext>
            </a:extLst>
          </p:cNvPr>
          <p:cNvSpPr>
            <a:spLocks noGrp="1"/>
          </p:cNvSpPr>
          <p:nvPr>
            <p:ph sz="half" idx="2"/>
          </p:nvPr>
        </p:nvSpPr>
        <p:spPr>
          <a:xfrm>
            <a:off x="4662259" y="1752600"/>
            <a:ext cx="4038600" cy="4683124"/>
          </a:xfrm>
          <a:ln w="28575" cmpd="thickThin">
            <a:noFill/>
          </a:ln>
        </p:spPr>
        <p:txBody>
          <a:bodyPr/>
          <a:lstStyle/>
          <a:p>
            <a:pPr algn="l">
              <a:buFont typeface="Wingdings" panose="05000000000000000000" pitchFamily="2" charset="2"/>
              <a:buChar char="§"/>
            </a:pPr>
            <a:r>
              <a:rPr lang="en-US" b="0" i="0" dirty="0">
                <a:solidFill>
                  <a:schemeClr val="tx2"/>
                </a:solidFill>
                <a:effectLst/>
                <a:latin typeface="Open Sans"/>
              </a:rPr>
              <a:t>Fight disease</a:t>
            </a:r>
          </a:p>
          <a:p>
            <a:pPr algn="l">
              <a:buFont typeface="Wingdings" panose="05000000000000000000" pitchFamily="2" charset="2"/>
              <a:buChar char="§"/>
            </a:pPr>
            <a:r>
              <a:rPr lang="en-US" b="0" i="0" dirty="0">
                <a:solidFill>
                  <a:schemeClr val="tx2"/>
                </a:solidFill>
                <a:effectLst/>
                <a:latin typeface="Open Sans"/>
              </a:rPr>
              <a:t>Provide clean water, sanitation, and hygiene</a:t>
            </a:r>
          </a:p>
          <a:p>
            <a:pPr algn="l">
              <a:buFont typeface="Wingdings" panose="05000000000000000000" pitchFamily="2" charset="2"/>
              <a:buChar char="§"/>
            </a:pPr>
            <a:r>
              <a:rPr lang="en-US" b="0" i="0" dirty="0">
                <a:solidFill>
                  <a:schemeClr val="tx2"/>
                </a:solidFill>
                <a:effectLst/>
                <a:latin typeface="Open Sans"/>
              </a:rPr>
              <a:t>Save mothers and children</a:t>
            </a:r>
          </a:p>
          <a:p>
            <a:pPr algn="l">
              <a:buFont typeface="Wingdings" panose="05000000000000000000" pitchFamily="2" charset="2"/>
              <a:buChar char="§"/>
            </a:pPr>
            <a:r>
              <a:rPr lang="en-US" b="0" i="0" dirty="0">
                <a:solidFill>
                  <a:schemeClr val="tx2"/>
                </a:solidFill>
                <a:effectLst/>
                <a:latin typeface="Open Sans"/>
              </a:rPr>
              <a:t>Support education</a:t>
            </a:r>
          </a:p>
          <a:p>
            <a:pPr algn="l">
              <a:buFont typeface="Wingdings" panose="05000000000000000000" pitchFamily="2" charset="2"/>
              <a:buChar char="§"/>
            </a:pPr>
            <a:r>
              <a:rPr lang="en-US" b="0" i="0" dirty="0">
                <a:solidFill>
                  <a:schemeClr val="tx2"/>
                </a:solidFill>
                <a:effectLst/>
                <a:latin typeface="Open Sans"/>
              </a:rPr>
              <a:t>Grow local economies</a:t>
            </a:r>
          </a:p>
          <a:p>
            <a:pPr>
              <a:buFont typeface="Wingdings" panose="05000000000000000000" pitchFamily="2" charset="2"/>
              <a:buChar char="§"/>
            </a:pPr>
            <a:r>
              <a:rPr lang="en-US" b="0" i="0" dirty="0">
                <a:solidFill>
                  <a:schemeClr val="tx2"/>
                </a:solidFill>
                <a:effectLst/>
                <a:latin typeface="Open Sans"/>
              </a:rPr>
              <a:t>Promote peace</a:t>
            </a:r>
          </a:p>
          <a:p>
            <a:endParaRPr lang="en-US" dirty="0"/>
          </a:p>
        </p:txBody>
      </p:sp>
    </p:spTree>
    <p:extLst>
      <p:ext uri="{BB962C8B-B14F-4D97-AF65-F5344CB8AC3E}">
        <p14:creationId xmlns:p14="http://schemas.microsoft.com/office/powerpoint/2010/main" val="162638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1371600"/>
            <a:ext cx="7772400" cy="3124200"/>
          </a:xfrm>
        </p:spPr>
        <p:txBody>
          <a:bodyPr/>
          <a:lstStyle/>
          <a:p>
            <a:br>
              <a:rPr lang="en-US" sz="3600" dirty="0"/>
            </a:br>
            <a:br>
              <a:rPr lang="en-US" sz="3600" dirty="0"/>
            </a:br>
            <a:br>
              <a:rPr lang="en-US" sz="3600" dirty="0"/>
            </a:br>
            <a:br>
              <a:rPr lang="en-US" sz="3600" dirty="0"/>
            </a:br>
            <a:br>
              <a:rPr lang="en-US" sz="3600" dirty="0">
                <a:solidFill>
                  <a:srgbClr val="FFC000"/>
                </a:solidFill>
              </a:rPr>
            </a:br>
            <a:r>
              <a:rPr lang="en-US" sz="3600" dirty="0">
                <a:solidFill>
                  <a:srgbClr val="FFC000"/>
                </a:solidFill>
              </a:rPr>
              <a:t>“</a:t>
            </a:r>
            <a:r>
              <a:rPr lang="en-US" sz="3600" dirty="0">
                <a:solidFill>
                  <a:srgbClr val="FFC000"/>
                </a:solidFill>
                <a:effectLst>
                  <a:outerShdw blurRad="38100" dist="38100" dir="2700000" algn="tl">
                    <a:srgbClr val="000000">
                      <a:alpha val="43137"/>
                    </a:srgbClr>
                  </a:outerShdw>
                </a:effectLst>
              </a:rPr>
              <a:t>My dream is for every 17-year-old to become a Youth Exchange student. </a:t>
            </a:r>
            <a:r>
              <a:rPr lang="en-US" sz="3600" dirty="0">
                <a:solidFill>
                  <a:srgbClr val="FFC000"/>
                </a:solidFill>
              </a:rPr>
              <a:t> </a:t>
            </a:r>
            <a:r>
              <a:rPr lang="en-US" sz="3600" dirty="0">
                <a:solidFill>
                  <a:srgbClr val="FFC000"/>
                </a:solidFill>
                <a:effectLst/>
              </a:rPr>
              <a:t>If we could achieve this, there would be no more wars.” </a:t>
            </a:r>
            <a:r>
              <a:rPr lang="en-US" sz="3600" dirty="0">
                <a:solidFill>
                  <a:srgbClr val="FFC000"/>
                </a:solidFill>
              </a:rPr>
              <a:t> </a:t>
            </a:r>
            <a:br>
              <a:rPr lang="en-US" dirty="0">
                <a:solidFill>
                  <a:srgbClr val="FFC000"/>
                </a:solidFill>
              </a:rPr>
            </a:br>
            <a:endParaRPr lang="en-US" dirty="0">
              <a:solidFill>
                <a:srgbClr val="FFC000"/>
              </a:solidFill>
            </a:endParaRPr>
          </a:p>
        </p:txBody>
      </p:sp>
      <p:sp>
        <p:nvSpPr>
          <p:cNvPr id="5" name="Subtitle 4"/>
          <p:cNvSpPr>
            <a:spLocks noGrp="1"/>
          </p:cNvSpPr>
          <p:nvPr>
            <p:ph type="subTitle" sz="quarter" idx="1"/>
          </p:nvPr>
        </p:nvSpPr>
        <p:spPr>
          <a:xfrm>
            <a:off x="1371600" y="4572000"/>
            <a:ext cx="6400800" cy="1752600"/>
          </a:xfrm>
        </p:spPr>
        <p:txBody>
          <a:bodyPr/>
          <a:lstStyle/>
          <a:p>
            <a:r>
              <a:rPr lang="en-US" sz="2400" dirty="0"/>
              <a:t>Carl-Wilhelm Stenhammer, </a:t>
            </a:r>
            <a:r>
              <a:rPr lang="en-US" sz="2400" dirty="0">
                <a:effectLst/>
              </a:rPr>
              <a:t>President Rotary </a:t>
            </a:r>
            <a:r>
              <a:rPr lang="en-US" sz="2400" dirty="0"/>
              <a:t>International, 2005-2006</a:t>
            </a:r>
          </a:p>
        </p:txBody>
      </p:sp>
    </p:spTree>
    <p:extLst>
      <p:ext uri="{BB962C8B-B14F-4D97-AF65-F5344CB8AC3E}">
        <p14:creationId xmlns:p14="http://schemas.microsoft.com/office/powerpoint/2010/main" val="326369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2ED64-416B-4E5A-8B48-6C937BD286F2}"/>
              </a:ext>
            </a:extLst>
          </p:cNvPr>
          <p:cNvSpPr>
            <a:spLocks noGrp="1"/>
          </p:cNvSpPr>
          <p:nvPr>
            <p:ph type="title"/>
          </p:nvPr>
        </p:nvSpPr>
        <p:spPr/>
        <p:txBody>
          <a:bodyPr/>
          <a:lstStyle/>
          <a:p>
            <a:r>
              <a:rPr lang="en-US" b="1" dirty="0">
                <a:solidFill>
                  <a:srgbClr val="FFC000"/>
                </a:solidFill>
                <a:latin typeface="Adventurer Light SF"/>
              </a:rPr>
              <a:t>Two Types of Exchange Opportunities</a:t>
            </a:r>
          </a:p>
        </p:txBody>
      </p:sp>
      <p:sp>
        <p:nvSpPr>
          <p:cNvPr id="3" name="Content Placeholder 2">
            <a:extLst>
              <a:ext uri="{FF2B5EF4-FFF2-40B4-BE49-F238E27FC236}">
                <a16:creationId xmlns:a16="http://schemas.microsoft.com/office/drawing/2014/main" id="{E631E063-5A8B-4704-8F7B-488578D2592E}"/>
              </a:ext>
            </a:extLst>
          </p:cNvPr>
          <p:cNvSpPr>
            <a:spLocks noGrp="1"/>
          </p:cNvSpPr>
          <p:nvPr>
            <p:ph sz="half" idx="1"/>
          </p:nvPr>
        </p:nvSpPr>
        <p:spPr/>
        <p:txBody>
          <a:bodyPr/>
          <a:lstStyle/>
          <a:p>
            <a:pPr marL="0" indent="0" algn="ctr">
              <a:buNone/>
            </a:pPr>
            <a:r>
              <a:rPr lang="en-US" dirty="0">
                <a:solidFill>
                  <a:srgbClr val="FFC000"/>
                </a:solidFill>
                <a:latin typeface="Adventurer Light SF"/>
              </a:rPr>
              <a:t>Long Term</a:t>
            </a:r>
          </a:p>
          <a:p>
            <a:pPr>
              <a:buFont typeface="Wingdings" panose="05000000000000000000" pitchFamily="2" charset="2"/>
              <a:buChar char="§"/>
            </a:pPr>
            <a:r>
              <a:rPr lang="en-US" dirty="0">
                <a:latin typeface="Adventurer Light SF"/>
              </a:rPr>
              <a:t>10 Months Long</a:t>
            </a:r>
          </a:p>
          <a:p>
            <a:pPr>
              <a:buFont typeface="Wingdings" panose="05000000000000000000" pitchFamily="2" charset="2"/>
              <a:buChar char="§"/>
            </a:pPr>
            <a:r>
              <a:rPr lang="en-US" dirty="0">
                <a:latin typeface="Adventurer Light SF"/>
              </a:rPr>
              <a:t>Academic Year		</a:t>
            </a:r>
          </a:p>
          <a:p>
            <a:pPr>
              <a:buFont typeface="Wingdings" panose="05000000000000000000" pitchFamily="2" charset="2"/>
              <a:buChar char="§"/>
            </a:pPr>
            <a:r>
              <a:rPr lang="en-US" dirty="0">
                <a:latin typeface="Adventurer Light SF"/>
              </a:rPr>
              <a:t>1-3 Host Families</a:t>
            </a:r>
          </a:p>
          <a:p>
            <a:pPr>
              <a:buFont typeface="Wingdings" panose="05000000000000000000" pitchFamily="2" charset="2"/>
              <a:buChar char="§"/>
            </a:pPr>
            <a:r>
              <a:rPr lang="en-US" dirty="0">
                <a:latin typeface="Adventurer Light SF"/>
              </a:rPr>
              <a:t>Travel Arrangements made by Tzell Travel Agency</a:t>
            </a:r>
          </a:p>
          <a:p>
            <a:pPr>
              <a:buFont typeface="Wingdings" panose="05000000000000000000" pitchFamily="2" charset="2"/>
              <a:buChar char="§"/>
            </a:pPr>
            <a:r>
              <a:rPr lang="en-US" dirty="0">
                <a:latin typeface="Adventurer Light SF"/>
              </a:rPr>
              <a:t>Includes an Application and Registration Fee</a:t>
            </a:r>
          </a:p>
          <a:p>
            <a:pPr marL="0" indent="0">
              <a:buNone/>
            </a:pPr>
            <a:r>
              <a:rPr lang="en-US" dirty="0">
                <a:latin typeface="Adventurer Light SF"/>
              </a:rPr>
              <a:t>                   </a:t>
            </a:r>
          </a:p>
          <a:p>
            <a:pPr marL="0" indent="0">
              <a:buNone/>
            </a:pPr>
            <a:r>
              <a:rPr lang="en-US" dirty="0">
                <a:latin typeface="Adventurer Light SF"/>
              </a:rPr>
              <a:t> </a:t>
            </a:r>
          </a:p>
        </p:txBody>
      </p:sp>
      <p:sp>
        <p:nvSpPr>
          <p:cNvPr id="4" name="Content Placeholder 3">
            <a:extLst>
              <a:ext uri="{FF2B5EF4-FFF2-40B4-BE49-F238E27FC236}">
                <a16:creationId xmlns:a16="http://schemas.microsoft.com/office/drawing/2014/main" id="{361D461B-5841-4F51-A689-E3BBD66B68BF}"/>
              </a:ext>
            </a:extLst>
          </p:cNvPr>
          <p:cNvSpPr>
            <a:spLocks noGrp="1"/>
          </p:cNvSpPr>
          <p:nvPr>
            <p:ph sz="half" idx="2"/>
          </p:nvPr>
        </p:nvSpPr>
        <p:spPr>
          <a:xfrm>
            <a:off x="4572000" y="1600200"/>
            <a:ext cx="4267200" cy="5029200"/>
          </a:xfrm>
        </p:spPr>
        <p:txBody>
          <a:bodyPr/>
          <a:lstStyle/>
          <a:p>
            <a:pPr marL="0" indent="0" algn="ctr">
              <a:buNone/>
            </a:pPr>
            <a:r>
              <a:rPr lang="en-US" dirty="0">
                <a:solidFill>
                  <a:srgbClr val="FFC000"/>
                </a:solidFill>
                <a:latin typeface="Adventurer Light SF"/>
              </a:rPr>
              <a:t>Short Term</a:t>
            </a:r>
          </a:p>
          <a:p>
            <a:pPr>
              <a:buFont typeface="Wingdings" panose="05000000000000000000" pitchFamily="2" charset="2"/>
              <a:buChar char="§"/>
            </a:pPr>
            <a:r>
              <a:rPr lang="en-US" dirty="0">
                <a:latin typeface="Adventurer Light SF"/>
              </a:rPr>
              <a:t>3-6 Weeks</a:t>
            </a:r>
          </a:p>
          <a:p>
            <a:pPr>
              <a:buFont typeface="Wingdings" panose="05000000000000000000" pitchFamily="2" charset="2"/>
              <a:buChar char="§"/>
            </a:pPr>
            <a:r>
              <a:rPr lang="en-US" dirty="0">
                <a:latin typeface="Adventurer Light SF"/>
              </a:rPr>
              <a:t>School Breaks (Summer)</a:t>
            </a:r>
          </a:p>
          <a:p>
            <a:pPr>
              <a:buFont typeface="Wingdings" panose="05000000000000000000" pitchFamily="2" charset="2"/>
              <a:buChar char="§"/>
            </a:pPr>
            <a:r>
              <a:rPr lang="en-US" dirty="0">
                <a:latin typeface="Adventurer Light SF"/>
              </a:rPr>
              <a:t>Direct Exchange w/Families</a:t>
            </a:r>
          </a:p>
          <a:p>
            <a:pPr>
              <a:buFont typeface="Wingdings" panose="05000000000000000000" pitchFamily="2" charset="2"/>
              <a:buChar char="§"/>
            </a:pPr>
            <a:r>
              <a:rPr lang="en-US" dirty="0">
                <a:latin typeface="Adventurer Light SF"/>
              </a:rPr>
              <a:t>Travel Arranged by Family</a:t>
            </a:r>
          </a:p>
          <a:p>
            <a:pPr>
              <a:buFont typeface="Wingdings" panose="05000000000000000000" pitchFamily="2" charset="2"/>
              <a:buChar char="§"/>
            </a:pPr>
            <a:r>
              <a:rPr lang="en-US" dirty="0">
                <a:latin typeface="Adventurer Light SF"/>
              </a:rPr>
              <a:t>$350 Registration Fee, Family is Responsible for remaining costs</a:t>
            </a:r>
          </a:p>
          <a:p>
            <a:pPr>
              <a:buFont typeface="Wingdings" panose="05000000000000000000" pitchFamily="2" charset="2"/>
              <a:buChar char="§"/>
            </a:pPr>
            <a:endParaRPr lang="en-US" dirty="0">
              <a:latin typeface="Adventurer Light SF"/>
            </a:endParaRPr>
          </a:p>
        </p:txBody>
      </p:sp>
    </p:spTree>
    <p:extLst>
      <p:ext uri="{BB962C8B-B14F-4D97-AF65-F5344CB8AC3E}">
        <p14:creationId xmlns:p14="http://schemas.microsoft.com/office/powerpoint/2010/main" val="300344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D49C-4941-466E-835F-A18FA2942890}"/>
              </a:ext>
            </a:extLst>
          </p:cNvPr>
          <p:cNvSpPr>
            <a:spLocks noGrp="1"/>
          </p:cNvSpPr>
          <p:nvPr>
            <p:ph type="title"/>
          </p:nvPr>
        </p:nvSpPr>
        <p:spPr>
          <a:xfrm>
            <a:off x="457200" y="231631"/>
            <a:ext cx="8229600" cy="1139825"/>
          </a:xfrm>
        </p:spPr>
        <p:txBody>
          <a:bodyPr/>
          <a:lstStyle/>
          <a:p>
            <a:r>
              <a:rPr lang="en-US" b="1" dirty="0">
                <a:solidFill>
                  <a:srgbClr val="FFC000"/>
                </a:solidFill>
                <a:latin typeface="Adventurer Light SF"/>
              </a:rPr>
              <a:t>Criteria for all Exchange Students</a:t>
            </a:r>
          </a:p>
        </p:txBody>
      </p:sp>
      <p:sp>
        <p:nvSpPr>
          <p:cNvPr id="3" name="Content Placeholder 2">
            <a:extLst>
              <a:ext uri="{FF2B5EF4-FFF2-40B4-BE49-F238E27FC236}">
                <a16:creationId xmlns:a16="http://schemas.microsoft.com/office/drawing/2014/main" id="{77381699-144D-49E4-932B-B856D2ADC6C4}"/>
              </a:ext>
            </a:extLst>
          </p:cNvPr>
          <p:cNvSpPr>
            <a:spLocks noGrp="1"/>
          </p:cNvSpPr>
          <p:nvPr>
            <p:ph sz="half" idx="1"/>
          </p:nvPr>
        </p:nvSpPr>
        <p:spPr>
          <a:xfrm>
            <a:off x="685800" y="1431348"/>
            <a:ext cx="7550726" cy="5105400"/>
          </a:xfrm>
        </p:spPr>
        <p:txBody>
          <a:bodyPr/>
          <a:lstStyle/>
          <a:p>
            <a:r>
              <a:rPr lang="en-US"/>
              <a:t>Sponsorship </a:t>
            </a:r>
            <a:r>
              <a:rPr lang="en-US" dirty="0"/>
              <a:t>by a local Rotary Club</a:t>
            </a:r>
          </a:p>
          <a:p>
            <a:r>
              <a:rPr lang="en-US" dirty="0"/>
              <a:t>Able to represent USA as an Ambassador </a:t>
            </a:r>
          </a:p>
          <a:p>
            <a:r>
              <a:rPr lang="en-US" dirty="0"/>
              <a:t>Abide by the deadlines and instructions pertaining to the exchange</a:t>
            </a:r>
          </a:p>
          <a:p>
            <a:r>
              <a:rPr lang="en-US" dirty="0"/>
              <a:t>The ability to communicate</a:t>
            </a:r>
          </a:p>
          <a:p>
            <a:r>
              <a:rPr lang="en-US" dirty="0"/>
              <a:t>15 to 18.5 at time of departure</a:t>
            </a:r>
          </a:p>
          <a:p>
            <a:r>
              <a:rPr lang="en-US" dirty="0"/>
              <a:t>Agree to the Four D’s</a:t>
            </a:r>
          </a:p>
          <a:p>
            <a:endParaRPr lang="en-US" dirty="0"/>
          </a:p>
          <a:p>
            <a:endParaRPr lang="en-US" dirty="0"/>
          </a:p>
          <a:p>
            <a:endParaRPr lang="en-US" dirty="0"/>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94784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rgbClr val="FFC000"/>
                </a:solidFill>
                <a:latin typeface="Adventurer Light SF"/>
              </a:rPr>
              <a:t>A Typical Rotary </a:t>
            </a:r>
            <a:br>
              <a:rPr lang="en-US" b="1" dirty="0">
                <a:solidFill>
                  <a:srgbClr val="FFC000"/>
                </a:solidFill>
                <a:latin typeface="Adventurer Light SF"/>
              </a:rPr>
            </a:br>
            <a:r>
              <a:rPr lang="en-US" b="1" dirty="0">
                <a:solidFill>
                  <a:srgbClr val="FFC000"/>
                </a:solidFill>
                <a:latin typeface="Adventurer Light SF"/>
              </a:rPr>
              <a:t>Youth Exchange Student</a:t>
            </a:r>
          </a:p>
        </p:txBody>
      </p:sp>
      <p:sp>
        <p:nvSpPr>
          <p:cNvPr id="6" name="Content Placeholder 5"/>
          <p:cNvSpPr>
            <a:spLocks noGrp="1"/>
          </p:cNvSpPr>
          <p:nvPr>
            <p:ph idx="1"/>
          </p:nvPr>
        </p:nvSpPr>
        <p:spPr>
          <a:xfrm>
            <a:off x="609600" y="1828800"/>
            <a:ext cx="8077200" cy="4302125"/>
          </a:xfrm>
        </p:spPr>
        <p:txBody>
          <a:bodyPr/>
          <a:lstStyle/>
          <a:p>
            <a:pPr>
              <a:lnSpc>
                <a:spcPct val="150000"/>
              </a:lnSpc>
            </a:pPr>
            <a:r>
              <a:rPr lang="en-US" dirty="0"/>
              <a:t>Solid Academic Background</a:t>
            </a:r>
          </a:p>
          <a:p>
            <a:pPr>
              <a:lnSpc>
                <a:spcPct val="150000"/>
              </a:lnSpc>
            </a:pPr>
            <a:r>
              <a:rPr lang="en-US" dirty="0"/>
              <a:t>Foreign Language Background</a:t>
            </a:r>
          </a:p>
          <a:p>
            <a:pPr>
              <a:lnSpc>
                <a:spcPct val="150000"/>
              </a:lnSpc>
            </a:pPr>
            <a:r>
              <a:rPr lang="en-US" dirty="0"/>
              <a:t>Active in Extra Curricular Activities</a:t>
            </a:r>
          </a:p>
          <a:p>
            <a:pPr>
              <a:lnSpc>
                <a:spcPct val="150000"/>
              </a:lnSpc>
            </a:pPr>
            <a:r>
              <a:rPr lang="en-US" dirty="0"/>
              <a:t>Good Character</a:t>
            </a:r>
          </a:p>
          <a:p>
            <a:r>
              <a:rPr lang="en-US" dirty="0"/>
              <a:t>Adaptable and Flexible</a:t>
            </a:r>
          </a:p>
        </p:txBody>
      </p:sp>
    </p:spTree>
    <p:extLst>
      <p:ext uri="{BB962C8B-B14F-4D97-AF65-F5344CB8AC3E}">
        <p14:creationId xmlns:p14="http://schemas.microsoft.com/office/powerpoint/2010/main" val="292479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39825"/>
          </a:xfrm>
        </p:spPr>
        <p:txBody>
          <a:bodyPr/>
          <a:lstStyle/>
          <a:p>
            <a:r>
              <a:rPr lang="en-US" sz="5400" b="1" dirty="0">
                <a:solidFill>
                  <a:srgbClr val="FFC000"/>
                </a:solidFill>
                <a:latin typeface="Adventurer Light SF"/>
              </a:rPr>
              <a:t>The Year Abroad </a:t>
            </a:r>
            <a:br>
              <a:rPr lang="en-US" sz="5400" b="1" dirty="0">
                <a:solidFill>
                  <a:srgbClr val="FFC000"/>
                </a:solidFill>
                <a:latin typeface="Adventurer Light SF"/>
              </a:rPr>
            </a:br>
            <a:r>
              <a:rPr lang="en-US" sz="5400" b="1" dirty="0">
                <a:solidFill>
                  <a:srgbClr val="FFC000"/>
                </a:solidFill>
                <a:latin typeface="Adventurer Light SF"/>
              </a:rPr>
              <a:t>(The Long -Term Exchange)</a:t>
            </a:r>
          </a:p>
        </p:txBody>
      </p:sp>
      <p:sp>
        <p:nvSpPr>
          <p:cNvPr id="3" name="Content Placeholder 2"/>
          <p:cNvSpPr>
            <a:spLocks noGrp="1"/>
          </p:cNvSpPr>
          <p:nvPr>
            <p:ph idx="1"/>
          </p:nvPr>
        </p:nvSpPr>
        <p:spPr>
          <a:xfrm>
            <a:off x="990600" y="2438400"/>
            <a:ext cx="7620000" cy="4530725"/>
          </a:xfrm>
        </p:spPr>
        <p:txBody>
          <a:bodyPr/>
          <a:lstStyle/>
          <a:p>
            <a:r>
              <a:rPr lang="en-US" sz="4400" dirty="0"/>
              <a:t>High School Experience</a:t>
            </a:r>
          </a:p>
          <a:p>
            <a:r>
              <a:rPr lang="en-US" sz="4400" dirty="0"/>
              <a:t>Hosted by Families</a:t>
            </a:r>
          </a:p>
          <a:p>
            <a:r>
              <a:rPr lang="en-US" sz="4400" dirty="0"/>
              <a:t>Sponsored by a Hosting Club</a:t>
            </a:r>
          </a:p>
          <a:p>
            <a:r>
              <a:rPr lang="en-US" sz="4400" dirty="0"/>
              <a:t>Rotary Counselor</a:t>
            </a:r>
          </a:p>
        </p:txBody>
      </p:sp>
    </p:spTree>
    <p:extLst>
      <p:ext uri="{BB962C8B-B14F-4D97-AF65-F5344CB8AC3E}">
        <p14:creationId xmlns:p14="http://schemas.microsoft.com/office/powerpoint/2010/main" val="134350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err="1">
                <a:solidFill>
                  <a:srgbClr val="FFC000"/>
                </a:solidFill>
                <a:latin typeface="Adventurer Light SF"/>
              </a:rPr>
              <a:t>Rotex</a:t>
            </a:r>
            <a:r>
              <a:rPr lang="en-US" sz="4000" b="1" dirty="0">
                <a:solidFill>
                  <a:srgbClr val="FFC000"/>
                </a:solidFill>
                <a:latin typeface="Adventurer Light SF"/>
              </a:rPr>
              <a:t> (Rebounds)</a:t>
            </a:r>
          </a:p>
        </p:txBody>
      </p:sp>
      <p:sp>
        <p:nvSpPr>
          <p:cNvPr id="4" name="TextBox 3">
            <a:extLst>
              <a:ext uri="{FF2B5EF4-FFF2-40B4-BE49-F238E27FC236}">
                <a16:creationId xmlns:a16="http://schemas.microsoft.com/office/drawing/2014/main" id="{821124A9-44B0-4FCF-A77D-24DF71C3B7AD}"/>
              </a:ext>
            </a:extLst>
          </p:cNvPr>
          <p:cNvSpPr txBox="1"/>
          <p:nvPr/>
        </p:nvSpPr>
        <p:spPr>
          <a:xfrm>
            <a:off x="4120444" y="2974622"/>
            <a:ext cx="914400" cy="9144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78291411-476B-404F-8F31-62EF0CEF791A}"/>
              </a:ext>
            </a:extLst>
          </p:cNvPr>
          <p:cNvSpPr txBox="1"/>
          <p:nvPr/>
        </p:nvSpPr>
        <p:spPr>
          <a:xfrm>
            <a:off x="381000" y="432146"/>
            <a:ext cx="1143000" cy="1139825"/>
          </a:xfrm>
          <a:prstGeom prst="rect">
            <a:avLst/>
          </a:prstGeom>
          <a:noFill/>
        </p:spPr>
        <p:txBody>
          <a:bodyPr wrap="square" rtlCol="0">
            <a:spAutoFit/>
          </a:bodyPr>
          <a:lstStyle/>
          <a:p>
            <a:endParaRPr lang="en-US" dirty="0"/>
          </a:p>
        </p:txBody>
      </p:sp>
      <p:pic>
        <p:nvPicPr>
          <p:cNvPr id="7" name="Picture 6" descr="Two people standing in a room&#10;&#10;Description automatically generated">
            <a:extLst>
              <a:ext uri="{FF2B5EF4-FFF2-40B4-BE49-F238E27FC236}">
                <a16:creationId xmlns:a16="http://schemas.microsoft.com/office/drawing/2014/main" id="{82564256-ED27-4AC1-AC71-B89A745C616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21185454">
            <a:off x="324643" y="4504733"/>
            <a:ext cx="2580252" cy="1720168"/>
          </a:xfrm>
          <a:prstGeom prst="rect">
            <a:avLst/>
          </a:prstGeom>
          <a:ln w="168275">
            <a:solidFill>
              <a:schemeClr val="tx1"/>
            </a:solidFill>
            <a:miter lim="800000"/>
          </a:ln>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2000" y="1447800"/>
            <a:ext cx="3429000" cy="228790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Picture 8"/>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562600" y="4343400"/>
            <a:ext cx="2971800" cy="198216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 name="Picture 9"/>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029200" y="1447800"/>
            <a:ext cx="3266717" cy="217887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1" name="Picture 10"/>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352800" y="4419600"/>
            <a:ext cx="1752600" cy="116897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60365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idx="4294967295"/>
          </p:nvPr>
        </p:nvSpPr>
        <p:spPr>
          <a:xfrm>
            <a:off x="5616429" y="420714"/>
            <a:ext cx="3235325" cy="1271588"/>
          </a:xfrm>
        </p:spPr>
        <p:txBody>
          <a:bodyPr/>
          <a:lstStyle/>
          <a:p>
            <a:pPr>
              <a:defRPr/>
            </a:pPr>
            <a:r>
              <a:rPr lang="en-US" sz="4000" b="1" dirty="0">
                <a:solidFill>
                  <a:srgbClr val="FFC000"/>
                </a:solidFill>
                <a:latin typeface="Adventurer Light SF" pitchFamily="2" charset="0"/>
              </a:rPr>
              <a:t>Outbound</a:t>
            </a:r>
            <a:r>
              <a:rPr lang="en-US" b="1" dirty="0">
                <a:solidFill>
                  <a:srgbClr val="FFC000"/>
                </a:solidFill>
                <a:latin typeface="Adventurer Light SF" pitchFamily="2" charset="0"/>
              </a:rPr>
              <a:t> </a:t>
            </a:r>
            <a:br>
              <a:rPr lang="en-US" b="1" dirty="0">
                <a:solidFill>
                  <a:srgbClr val="FFC000"/>
                </a:solidFill>
                <a:latin typeface="Adventurer Light SF" pitchFamily="2" charset="0"/>
              </a:rPr>
            </a:br>
            <a:r>
              <a:rPr lang="en-US" sz="4000" b="1" dirty="0">
                <a:solidFill>
                  <a:srgbClr val="FFC000"/>
                </a:solidFill>
                <a:latin typeface="Adventurer Light SF" pitchFamily="2" charset="0"/>
              </a:rPr>
              <a:t>Orientation</a:t>
            </a:r>
            <a:r>
              <a:rPr lang="en-US" b="1" dirty="0">
                <a:solidFill>
                  <a:srgbClr val="FFC000"/>
                </a:solidFill>
                <a:latin typeface="Adventurer Light SF" pitchFamily="2" charset="0"/>
              </a:rPr>
              <a:t> </a:t>
            </a:r>
          </a:p>
        </p:txBody>
      </p:sp>
      <p:pic>
        <p:nvPicPr>
          <p:cNvPr id="1032" name="Picture 8" descr="C:\Users\Carl\Pictures\outbound training 2012\RYE 3-24 &amp; 3-25-12 Outbound Training PIX\DSC_075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769522">
            <a:off x="5968525" y="4573487"/>
            <a:ext cx="2705904" cy="1901781"/>
          </a:xfrm>
          <a:prstGeom prst="rect">
            <a:avLst/>
          </a:prstGeom>
          <a:noFill/>
          <a:ln w="57150">
            <a:solidFill>
              <a:srgbClr val="FFFFFF"/>
            </a:solidFill>
            <a:miter lim="800000"/>
          </a:ln>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181600" y="1905000"/>
            <a:ext cx="3124200" cy="208381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905000" y="2286000"/>
            <a:ext cx="2819400" cy="188051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 name="Picture 9"/>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2438400" y="327649"/>
            <a:ext cx="2286000" cy="152474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3" name="Picture 12"/>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rot="5400000">
            <a:off x="-25580" y="607934"/>
            <a:ext cx="1984214" cy="132345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4" name="Picture 13"/>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2209800" y="4572000"/>
            <a:ext cx="2412759" cy="160929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032"/>
                                        </p:tgtEl>
                                        <p:attrNameLst>
                                          <p:attrName>style.visibility</p:attrName>
                                        </p:attrNameLst>
                                      </p:cBhvr>
                                      <p:to>
                                        <p:strVal val="visible"/>
                                      </p:to>
                                    </p:set>
                                    <p:anim calcmode="lin" valueType="num">
                                      <p:cBhvr additive="base">
                                        <p:cTn id="13" dur="500" fill="hold"/>
                                        <p:tgtEl>
                                          <p:spTgt spid="1032"/>
                                        </p:tgtEl>
                                        <p:attrNameLst>
                                          <p:attrName>ppt_x</p:attrName>
                                        </p:attrNameLst>
                                      </p:cBhvr>
                                      <p:tavLst>
                                        <p:tav tm="0">
                                          <p:val>
                                            <p:strVal val="1+#ppt_w/2"/>
                                          </p:val>
                                        </p:tav>
                                        <p:tav tm="100000">
                                          <p:val>
                                            <p:strVal val="#ppt_x"/>
                                          </p:val>
                                        </p:tav>
                                      </p:tavLst>
                                    </p:anim>
                                    <p:anim calcmode="lin" valueType="num">
                                      <p:cBhvr additive="base">
                                        <p:cTn id="14" dur="500" fill="hold"/>
                                        <p:tgtEl>
                                          <p:spTgt spid="10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
      <a:clrScheme name="Globe 9">
        <a:dk1>
          <a:srgbClr val="003B76"/>
        </a:dk1>
        <a:lt1>
          <a:srgbClr val="FFFFFF"/>
        </a:lt1>
        <a:dk2>
          <a:srgbClr val="00FF00"/>
        </a:dk2>
        <a:lt2>
          <a:srgbClr val="CCECFF"/>
        </a:lt2>
        <a:accent1>
          <a:srgbClr val="33CCCC"/>
        </a:accent1>
        <a:accent2>
          <a:srgbClr val="66CCFF"/>
        </a:accent2>
        <a:accent3>
          <a:srgbClr val="AAFFAA"/>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10">
        <a:dk1>
          <a:srgbClr val="003B76"/>
        </a:dk1>
        <a:lt1>
          <a:srgbClr val="FFFFFF"/>
        </a:lt1>
        <a:dk2>
          <a:srgbClr val="CC0099"/>
        </a:dk2>
        <a:lt2>
          <a:srgbClr val="CCECFF"/>
        </a:lt2>
        <a:accent1>
          <a:srgbClr val="33CCCC"/>
        </a:accent1>
        <a:accent2>
          <a:srgbClr val="66CCFF"/>
        </a:accent2>
        <a:accent3>
          <a:srgbClr val="E2AACA"/>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0B1FA8B917DB4BACCD992102C48EF1" ma:contentTypeVersion="4" ma:contentTypeDescription="Create a new document." ma:contentTypeScope="" ma:versionID="5ff2d192aa1e743c6196cedec2c1e1a1">
  <xsd:schema xmlns:xsd="http://www.w3.org/2001/XMLSchema" xmlns:xs="http://www.w3.org/2001/XMLSchema" xmlns:p="http://schemas.microsoft.com/office/2006/metadata/properties" xmlns:ns3="788a75ba-8e80-451d-93b6-e8389cc49936" targetNamespace="http://schemas.microsoft.com/office/2006/metadata/properties" ma:root="true" ma:fieldsID="4cc970b09038c5e74512b34086b53f89" ns3:_="">
    <xsd:import namespace="788a75ba-8e80-451d-93b6-e8389cc49936"/>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8a75ba-8e80-451d-93b6-e8389cc499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02A6F9-B8B8-4568-A251-36E6422F03A1}">
  <ds:schemaRefs>
    <ds:schemaRef ds:uri="http://schemas.microsoft.com/office/2006/documentManagement/types"/>
    <ds:schemaRef ds:uri="http://schemas.microsoft.com/office/2006/metadata/properties"/>
    <ds:schemaRef ds:uri="http://purl.org/dc/terms/"/>
    <ds:schemaRef ds:uri="788a75ba-8e80-451d-93b6-e8389cc49936"/>
    <ds:schemaRef ds:uri="http://purl.org/dc/dcmitype/"/>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3DDE43D1-FC5C-4995-AF4C-03162A9BC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8a75ba-8e80-451d-93b6-e8389cc499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4F7B25-2D10-4153-96AA-EE622BF458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942</TotalTime>
  <Words>2037</Words>
  <Application>Microsoft Office PowerPoint</Application>
  <PresentationFormat>On-screen Show (4:3)</PresentationFormat>
  <Paragraphs>188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Adventurer Light SF</vt:lpstr>
      <vt:lpstr>Arial</vt:lpstr>
      <vt:lpstr>Open Sans</vt:lpstr>
      <vt:lpstr>Verdana</vt:lpstr>
      <vt:lpstr>Wingdings</vt:lpstr>
      <vt:lpstr>Globe</vt:lpstr>
      <vt:lpstr>Rotary District 7360  Youth Exchange Program</vt:lpstr>
      <vt:lpstr>What is Rotary “Service Above Self”</vt:lpstr>
      <vt:lpstr>     “My dream is for every 17-year-old to become a Youth Exchange student.  If we could achieve this, there would be no more wars.”   </vt:lpstr>
      <vt:lpstr>Two Types of Exchange Opportunities</vt:lpstr>
      <vt:lpstr>Criteria for all Exchange Students</vt:lpstr>
      <vt:lpstr>A Typical Rotary  Youth Exchange Student</vt:lpstr>
      <vt:lpstr>The Year Abroad  (The Long -Term Exchange)</vt:lpstr>
      <vt:lpstr>Rotex (Rebounds)</vt:lpstr>
      <vt:lpstr>Outbound  Orientation </vt:lpstr>
      <vt:lpstr>Financial Considerations</vt:lpstr>
      <vt:lpstr>More Financial Information  </vt:lpstr>
      <vt:lpstr>Important Dates for Outbound Students</vt:lpstr>
      <vt:lpstr>PowerPoint Presentation</vt:lpstr>
      <vt:lpstr>For More Information, Including the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District 7360  Youth Exchange Program</dc:title>
  <dc:creator>Kathy Krinks</dc:creator>
  <cp:lastModifiedBy>Matthew Lehman</cp:lastModifiedBy>
  <cp:revision>53</cp:revision>
  <cp:lastPrinted>2022-09-20T19:01:06Z</cp:lastPrinted>
  <dcterms:created xsi:type="dcterms:W3CDTF">2020-09-30T20:38:55Z</dcterms:created>
  <dcterms:modified xsi:type="dcterms:W3CDTF">2025-02-27T18:02:49Z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0x0101000D0B1FA8B917DB4BACCD992102C48EF1</vt:lpwstr>
  </property>
</Properties>
</file>